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tags/tag2.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handoutMasterIdLst>
    <p:handoutMasterId r:id="rId71"/>
  </p:handoutMasterIdLst>
  <p:sldIdLst>
    <p:sldId id="364" r:id="rId2"/>
    <p:sldId id="828" r:id="rId3"/>
    <p:sldId id="725" r:id="rId4"/>
    <p:sldId id="726" r:id="rId5"/>
    <p:sldId id="799" r:id="rId6"/>
    <p:sldId id="870" r:id="rId7"/>
    <p:sldId id="2147471223" r:id="rId8"/>
    <p:sldId id="872" r:id="rId9"/>
    <p:sldId id="875" r:id="rId10"/>
    <p:sldId id="874" r:id="rId11"/>
    <p:sldId id="865" r:id="rId12"/>
    <p:sldId id="2147471226" r:id="rId13"/>
    <p:sldId id="826" r:id="rId14"/>
    <p:sldId id="871" r:id="rId15"/>
    <p:sldId id="429" r:id="rId16"/>
    <p:sldId id="724" r:id="rId17"/>
    <p:sldId id="432" r:id="rId18"/>
    <p:sldId id="434" r:id="rId19"/>
    <p:sldId id="436" r:id="rId20"/>
    <p:sldId id="349" r:id="rId21"/>
    <p:sldId id="392" r:id="rId22"/>
    <p:sldId id="351" r:id="rId23"/>
    <p:sldId id="352" r:id="rId24"/>
    <p:sldId id="353" r:id="rId25"/>
    <p:sldId id="354" r:id="rId26"/>
    <p:sldId id="355" r:id="rId27"/>
    <p:sldId id="356" r:id="rId28"/>
    <p:sldId id="357" r:id="rId29"/>
    <p:sldId id="358" r:id="rId30"/>
    <p:sldId id="359" r:id="rId31"/>
    <p:sldId id="367" r:id="rId32"/>
    <p:sldId id="366" r:id="rId33"/>
    <p:sldId id="378" r:id="rId34"/>
    <p:sldId id="362" r:id="rId35"/>
    <p:sldId id="360" r:id="rId36"/>
    <p:sldId id="361" r:id="rId37"/>
    <p:sldId id="363" r:id="rId38"/>
    <p:sldId id="365" r:id="rId39"/>
    <p:sldId id="368" r:id="rId40"/>
    <p:sldId id="369" r:id="rId41"/>
    <p:sldId id="382" r:id="rId42"/>
    <p:sldId id="383" r:id="rId43"/>
    <p:sldId id="384" r:id="rId44"/>
    <p:sldId id="385" r:id="rId45"/>
    <p:sldId id="386" r:id="rId46"/>
    <p:sldId id="387" r:id="rId47"/>
    <p:sldId id="388" r:id="rId48"/>
    <p:sldId id="389" r:id="rId49"/>
    <p:sldId id="381" r:id="rId50"/>
    <p:sldId id="370" r:id="rId51"/>
    <p:sldId id="371" r:id="rId52"/>
    <p:sldId id="374" r:id="rId53"/>
    <p:sldId id="372" r:id="rId54"/>
    <p:sldId id="2147471225" r:id="rId55"/>
    <p:sldId id="373" r:id="rId56"/>
    <p:sldId id="2147471228" r:id="rId57"/>
    <p:sldId id="375" r:id="rId58"/>
    <p:sldId id="376" r:id="rId59"/>
    <p:sldId id="379" r:id="rId60"/>
    <p:sldId id="380" r:id="rId61"/>
    <p:sldId id="377" r:id="rId62"/>
    <p:sldId id="528" r:id="rId63"/>
    <p:sldId id="2147471224" r:id="rId64"/>
    <p:sldId id="2147471227" r:id="rId65"/>
    <p:sldId id="809" r:id="rId66"/>
    <p:sldId id="784" r:id="rId67"/>
    <p:sldId id="785" r:id="rId68"/>
    <p:sldId id="741" r:id="rId6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26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iam LeVeque" initials="WL" lastIdx="1" clrIdx="0">
    <p:extLst>
      <p:ext uri="{19B8F6BF-5375-455C-9EA6-DF929625EA0E}">
        <p15:presenceInfo xmlns:p15="http://schemas.microsoft.com/office/powerpoint/2012/main" userId="e955e36371da443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5DBA"/>
    <a:srgbClr val="008000"/>
    <a:srgbClr val="DAEDEF"/>
    <a:srgbClr val="A8CBDC"/>
    <a:srgbClr val="2D2D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19" autoAdjust="0"/>
    <p:restoredTop sz="91252" autoAdjust="0"/>
  </p:normalViewPr>
  <p:slideViewPr>
    <p:cSldViewPr>
      <p:cViewPr varScale="1">
        <p:scale>
          <a:sx n="111" d="100"/>
          <a:sy n="111" d="100"/>
        </p:scale>
        <p:origin x="528" y="192"/>
      </p:cViewPr>
      <p:guideLst>
        <p:guide orient="horz" pos="2160"/>
        <p:guide pos="326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p:scale>
          <a:sx n="200" d="100"/>
          <a:sy n="200" d="100"/>
        </p:scale>
        <p:origin x="144" y="14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3038475" cy="464980"/>
          </a:xfrm>
          <a:prstGeom prst="rect">
            <a:avLst/>
          </a:prstGeom>
        </p:spPr>
        <p:txBody>
          <a:bodyPr vert="horz" lIns="91427" tIns="45713" rIns="91427" bIns="45713" rtlCol="0"/>
          <a:lstStyle>
            <a:lvl1pPr algn="l">
              <a:defRPr sz="1200"/>
            </a:lvl1pPr>
          </a:lstStyle>
          <a:p>
            <a:endParaRPr lang="en-US"/>
          </a:p>
        </p:txBody>
      </p:sp>
      <p:sp>
        <p:nvSpPr>
          <p:cNvPr id="3" name="Date Placeholder 2"/>
          <p:cNvSpPr>
            <a:spLocks noGrp="1"/>
          </p:cNvSpPr>
          <p:nvPr>
            <p:ph type="dt" sz="quarter" idx="1"/>
          </p:nvPr>
        </p:nvSpPr>
        <p:spPr>
          <a:xfrm>
            <a:off x="3970342" y="3"/>
            <a:ext cx="3038475" cy="464980"/>
          </a:xfrm>
          <a:prstGeom prst="rect">
            <a:avLst/>
          </a:prstGeom>
        </p:spPr>
        <p:txBody>
          <a:bodyPr vert="horz" lIns="91427" tIns="45713" rIns="91427" bIns="45713" rtlCol="0"/>
          <a:lstStyle>
            <a:lvl1pPr algn="r">
              <a:defRPr sz="1200"/>
            </a:lvl1pPr>
          </a:lstStyle>
          <a:p>
            <a:fld id="{FD623786-A03A-453B-91CF-4ACE313674A4}" type="datetimeFigureOut">
              <a:rPr lang="en-US" smtClean="0"/>
              <a:pPr/>
              <a:t>7/31/26</a:t>
            </a:fld>
            <a:endParaRPr lang="en-US"/>
          </a:p>
        </p:txBody>
      </p:sp>
      <p:sp>
        <p:nvSpPr>
          <p:cNvPr id="4" name="Footer Placeholder 3"/>
          <p:cNvSpPr>
            <a:spLocks noGrp="1"/>
          </p:cNvSpPr>
          <p:nvPr>
            <p:ph type="ftr" sz="quarter" idx="2"/>
          </p:nvPr>
        </p:nvSpPr>
        <p:spPr>
          <a:xfrm>
            <a:off x="4" y="8829826"/>
            <a:ext cx="3038475" cy="464980"/>
          </a:xfrm>
          <a:prstGeom prst="rect">
            <a:avLst/>
          </a:prstGeom>
        </p:spPr>
        <p:txBody>
          <a:bodyPr vert="horz" lIns="91427" tIns="45713" rIns="91427" bIns="45713" rtlCol="0" anchor="b"/>
          <a:lstStyle>
            <a:lvl1pPr algn="l">
              <a:defRPr sz="1200"/>
            </a:lvl1pPr>
          </a:lstStyle>
          <a:p>
            <a:endParaRPr lang="en-US"/>
          </a:p>
        </p:txBody>
      </p:sp>
      <p:sp>
        <p:nvSpPr>
          <p:cNvPr id="5" name="Slide Number Placeholder 4"/>
          <p:cNvSpPr>
            <a:spLocks noGrp="1"/>
          </p:cNvSpPr>
          <p:nvPr>
            <p:ph type="sldNum" sz="quarter" idx="3"/>
          </p:nvPr>
        </p:nvSpPr>
        <p:spPr>
          <a:xfrm>
            <a:off x="3970342" y="8829826"/>
            <a:ext cx="3038475" cy="464980"/>
          </a:xfrm>
          <a:prstGeom prst="rect">
            <a:avLst/>
          </a:prstGeom>
        </p:spPr>
        <p:txBody>
          <a:bodyPr vert="horz" lIns="91427" tIns="45713" rIns="91427" bIns="45713" rtlCol="0" anchor="b"/>
          <a:lstStyle>
            <a:lvl1pPr algn="r">
              <a:defRPr sz="1200"/>
            </a:lvl1pPr>
          </a:lstStyle>
          <a:p>
            <a:fld id="{91D5CC87-457D-4937-94F1-F4A1BB839706}" type="slidenum">
              <a:rPr lang="en-US" smtClean="0"/>
              <a:pPr/>
              <a:t>‹#›</a:t>
            </a:fld>
            <a:endParaRPr lang="en-US"/>
          </a:p>
        </p:txBody>
      </p:sp>
    </p:spTree>
    <p:extLst>
      <p:ext uri="{BB962C8B-B14F-4D97-AF65-F5344CB8AC3E}">
        <p14:creationId xmlns:p14="http://schemas.microsoft.com/office/powerpoint/2010/main" val="4097832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4"/>
            <a:ext cx="3038475" cy="464980"/>
          </a:xfrm>
          <a:prstGeom prst="rect">
            <a:avLst/>
          </a:prstGeom>
        </p:spPr>
        <p:txBody>
          <a:bodyPr vert="horz" lIns="91427" tIns="45713" rIns="91427" bIns="45713" rtlCol="0"/>
          <a:lstStyle>
            <a:lvl1pPr algn="l">
              <a:defRPr sz="1200"/>
            </a:lvl1pPr>
          </a:lstStyle>
          <a:p>
            <a:endParaRPr lang="en-US"/>
          </a:p>
        </p:txBody>
      </p:sp>
      <p:sp>
        <p:nvSpPr>
          <p:cNvPr id="3" name="Date Placeholder 2"/>
          <p:cNvSpPr>
            <a:spLocks noGrp="1"/>
          </p:cNvSpPr>
          <p:nvPr>
            <p:ph type="dt" idx="1"/>
          </p:nvPr>
        </p:nvSpPr>
        <p:spPr>
          <a:xfrm>
            <a:off x="3970343" y="4"/>
            <a:ext cx="3038475" cy="464980"/>
          </a:xfrm>
          <a:prstGeom prst="rect">
            <a:avLst/>
          </a:prstGeom>
        </p:spPr>
        <p:txBody>
          <a:bodyPr vert="horz" lIns="91427" tIns="45713" rIns="91427" bIns="45713" rtlCol="0"/>
          <a:lstStyle>
            <a:lvl1pPr algn="r">
              <a:defRPr sz="1200"/>
            </a:lvl1pPr>
          </a:lstStyle>
          <a:p>
            <a:fld id="{96E66549-9010-4B58-AFBC-2DF9F75BDFBA}" type="datetimeFigureOut">
              <a:rPr lang="en-US" smtClean="0"/>
              <a:pPr/>
              <a:t>7/31/26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27" tIns="45713" rIns="91427" bIns="45713" rtlCol="0" anchor="ctr"/>
          <a:lstStyle/>
          <a:p>
            <a:endParaRPr lang="en-US"/>
          </a:p>
        </p:txBody>
      </p:sp>
      <p:sp>
        <p:nvSpPr>
          <p:cNvPr id="5" name="Notes Placeholder 4"/>
          <p:cNvSpPr>
            <a:spLocks noGrp="1"/>
          </p:cNvSpPr>
          <p:nvPr>
            <p:ph type="body" sz="quarter" idx="3"/>
          </p:nvPr>
        </p:nvSpPr>
        <p:spPr>
          <a:xfrm>
            <a:off x="701676" y="4416514"/>
            <a:ext cx="5607050" cy="4183220"/>
          </a:xfrm>
          <a:prstGeom prst="rect">
            <a:avLst/>
          </a:prstGeom>
        </p:spPr>
        <p:txBody>
          <a:bodyPr vert="horz" lIns="91427" tIns="45713" rIns="91427" bIns="4571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5" y="8829826"/>
            <a:ext cx="3038475" cy="464980"/>
          </a:xfrm>
          <a:prstGeom prst="rect">
            <a:avLst/>
          </a:prstGeom>
        </p:spPr>
        <p:txBody>
          <a:bodyPr vert="horz" lIns="91427" tIns="45713" rIns="91427" bIns="45713" rtlCol="0" anchor="b"/>
          <a:lstStyle>
            <a:lvl1pPr algn="l">
              <a:defRPr sz="1200"/>
            </a:lvl1pPr>
          </a:lstStyle>
          <a:p>
            <a:endParaRPr lang="en-US"/>
          </a:p>
        </p:txBody>
      </p:sp>
      <p:sp>
        <p:nvSpPr>
          <p:cNvPr id="7" name="Slide Number Placeholder 6"/>
          <p:cNvSpPr>
            <a:spLocks noGrp="1"/>
          </p:cNvSpPr>
          <p:nvPr>
            <p:ph type="sldNum" sz="quarter" idx="5"/>
          </p:nvPr>
        </p:nvSpPr>
        <p:spPr>
          <a:xfrm>
            <a:off x="3970343" y="8829826"/>
            <a:ext cx="3038475" cy="464980"/>
          </a:xfrm>
          <a:prstGeom prst="rect">
            <a:avLst/>
          </a:prstGeom>
        </p:spPr>
        <p:txBody>
          <a:bodyPr vert="horz" lIns="91427" tIns="45713" rIns="91427" bIns="45713" rtlCol="0" anchor="b"/>
          <a:lstStyle>
            <a:lvl1pPr algn="r">
              <a:defRPr sz="1200"/>
            </a:lvl1pPr>
          </a:lstStyle>
          <a:p>
            <a:fld id="{7B1A91C7-F043-4CC1-AB1B-E4118A849957}" type="slidenum">
              <a:rPr lang="en-US" smtClean="0"/>
              <a:pPr/>
              <a:t>‹#›</a:t>
            </a:fld>
            <a:endParaRPr lang="en-US"/>
          </a:p>
        </p:txBody>
      </p:sp>
    </p:spTree>
    <p:extLst>
      <p:ext uri="{BB962C8B-B14F-4D97-AF65-F5344CB8AC3E}">
        <p14:creationId xmlns:p14="http://schemas.microsoft.com/office/powerpoint/2010/main" val="4256281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Let Us Begin in Prayer</a:t>
            </a:r>
            <a:endParaRPr lang="en-US" dirty="0"/>
          </a:p>
          <a:p>
            <a:r>
              <a:rPr lang="en-US" dirty="0"/>
              <a:t>As we always do, let us start in prayer. We will pray for the </a:t>
            </a:r>
            <a:r>
              <a:rPr lang="en-US" b="1" dirty="0"/>
              <a:t>canonization of Blessed Father Michael McGivney</a:t>
            </a:r>
            <a:r>
              <a:rPr lang="en-US" dirty="0"/>
              <a:t>, asking for his intercession and guidance in our work.</a:t>
            </a:r>
          </a:p>
          <a:p>
            <a:r>
              <a:rPr lang="en-US" i="1" dirty="0"/>
              <a:t>"God, our Father, protector of the poor and defender of the widow and orphan, you called your priest, Blessed Michael McGivney, to be an apostle of Christian family life and to lead the young to the generous service of their neighbor. Through the example of his life and virtue, may we follow your Son, Jesus Christ, more closely, fulfilling his commandment of charity and building up his Body, which is the Church.</a:t>
            </a:r>
            <a:endParaRPr lang="en-US" dirty="0"/>
          </a:p>
          <a:p>
            <a:r>
              <a:rPr lang="en-US" i="1" dirty="0"/>
              <a:t>Let the inspiration of your servant prompt us to greater confidence in your love so that we may continue his work of caring for the needy and the outcast. We humbly ask that you glorify Blessed Michael McGivney on earth according to the design of your holy will. Through his intercession, grant the favor I now present to make this meeting meaningful to the men present. Through Christ our Lord. Amen."</a:t>
            </a:r>
            <a:endParaRPr lang="en-US" dirty="0"/>
          </a:p>
          <a:p>
            <a:r>
              <a:rPr lang="en-US" dirty="0"/>
              <a:t>Blessed Michael McGivney, </a:t>
            </a:r>
            <a:r>
              <a:rPr lang="en-US" b="1" dirty="0"/>
              <a:t>pray for us!</a:t>
            </a:r>
            <a:endParaRPr lang="en-US" dirty="0"/>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3</a:t>
            </a:fld>
            <a:endParaRPr lang="en-US"/>
          </a:p>
        </p:txBody>
      </p:sp>
    </p:spTree>
    <p:extLst>
      <p:ext uri="{BB962C8B-B14F-4D97-AF65-F5344CB8AC3E}">
        <p14:creationId xmlns:p14="http://schemas.microsoft.com/office/powerpoint/2010/main" val="3025653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3903" y="4636579"/>
            <a:ext cx="6283475" cy="4391663"/>
          </a:xfrm>
        </p:spPr>
        <p:txBody>
          <a:bodyPr>
            <a:normAutofit/>
          </a:bodyPr>
          <a:lstStyle/>
          <a:p>
            <a:r>
              <a:rPr lang="en-US" sz="2800" dirty="0"/>
              <a:t>As with any rule there are exceptions:</a:t>
            </a:r>
          </a:p>
          <a:p>
            <a:r>
              <a:rPr lang="en-US" sz="2800" dirty="0"/>
              <a:t>While </a:t>
            </a:r>
            <a:r>
              <a:rPr lang="en-US" sz="2800" b="1" dirty="0"/>
              <a:t>COR is NOT a program</a:t>
            </a:r>
            <a:r>
              <a:rPr lang="en-US" sz="2800" dirty="0"/>
              <a:t> and does </a:t>
            </a:r>
            <a:r>
              <a:rPr lang="en-US" sz="2800" b="1" dirty="0"/>
              <a:t>NOT</a:t>
            </a:r>
            <a:r>
              <a:rPr lang="en-US" sz="2800" dirty="0"/>
              <a:t> go on Form 10784, we still want to track its impact.</a:t>
            </a:r>
          </a:p>
          <a:p>
            <a:r>
              <a:rPr lang="en-US" sz="2800" dirty="0"/>
              <a:t>📌 </a:t>
            </a:r>
            <a:r>
              <a:rPr lang="en-US" sz="2800" b="1" dirty="0"/>
              <a:t>Here is the link</a:t>
            </a:r>
            <a:r>
              <a:rPr lang="en-US" sz="2800" dirty="0"/>
              <a:t> to report your COR activities. </a:t>
            </a:r>
            <a:r>
              <a:rPr lang="en-US" sz="2800" b="1" dirty="0"/>
              <a:t>Use it to document attendance, engagement, and spiritual growth in your parish.</a:t>
            </a:r>
            <a:endParaRPr lang="en-US" sz="2800" dirty="0"/>
          </a:p>
          <a:p>
            <a:endParaRPr lang="en-US" sz="1700" dirty="0"/>
          </a:p>
        </p:txBody>
      </p:sp>
      <p:sp>
        <p:nvSpPr>
          <p:cNvPr id="4" name="Slide Number Placeholder 3"/>
          <p:cNvSpPr>
            <a:spLocks noGrp="1"/>
          </p:cNvSpPr>
          <p:nvPr>
            <p:ph type="sldNum" sz="quarter" idx="10"/>
          </p:nvPr>
        </p:nvSpPr>
        <p:spPr/>
        <p:txBody>
          <a:bodyPr/>
          <a:lstStyle/>
          <a:p>
            <a:fld id="{489778A1-60EF-4A6E-91E3-E3ED50985961}" type="slidenum">
              <a:rPr lang="en-US" smtClean="0"/>
              <a:pPr/>
              <a:t>15</a:t>
            </a:fld>
            <a:endParaRPr lang="en-US"/>
          </a:p>
        </p:txBody>
      </p:sp>
    </p:spTree>
    <p:extLst>
      <p:ext uri="{BB962C8B-B14F-4D97-AF65-F5344CB8AC3E}">
        <p14:creationId xmlns:p14="http://schemas.microsoft.com/office/powerpoint/2010/main" val="1352646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important exception to the </a:t>
            </a:r>
            <a:r>
              <a:rPr lang="en-US" b="1" dirty="0"/>
              <a:t>10784 reporting rule</a:t>
            </a:r>
            <a:r>
              <a:rPr lang="en-US" dirty="0"/>
              <a:t> is </a:t>
            </a:r>
            <a:r>
              <a:rPr lang="en-US" b="1" dirty="0"/>
              <a:t>COR</a:t>
            </a:r>
            <a:r>
              <a:rPr lang="en-US" dirty="0"/>
              <a:t>—</a:t>
            </a:r>
            <a:r>
              <a:rPr lang="en-US" b="1" dirty="0"/>
              <a:t>it is NOT a program and does NOT get reported on Form 10784</a:t>
            </a:r>
            <a:r>
              <a:rPr lang="en-US" dirty="0"/>
              <a:t>.</a:t>
            </a:r>
          </a:p>
          <a:p>
            <a:r>
              <a:rPr lang="en-US" dirty="0"/>
              <a:t>So what is COR? COR is a </a:t>
            </a:r>
            <a:r>
              <a:rPr lang="en-US" b="1" dirty="0"/>
              <a:t>mission</a:t>
            </a:r>
            <a:r>
              <a:rPr lang="en-US" dirty="0"/>
              <a:t>, designed to bring men together to </a:t>
            </a:r>
            <a:r>
              <a:rPr lang="en-US" b="1" dirty="0"/>
              <a:t>refocus on Jesus Christ</a:t>
            </a:r>
            <a:r>
              <a:rPr lang="en-US" dirty="0"/>
              <a:t> through shared prayer and formation. It is </a:t>
            </a:r>
            <a:r>
              <a:rPr lang="en-US" b="1" dirty="0"/>
              <a:t>open to all men</a:t>
            </a:r>
            <a:r>
              <a:rPr lang="en-US" dirty="0"/>
              <a:t> of the parish and council and should </a:t>
            </a:r>
            <a:r>
              <a:rPr lang="en-US" b="1" dirty="0"/>
              <a:t>collaborate</a:t>
            </a:r>
            <a:r>
              <a:rPr lang="en-US" dirty="0"/>
              <a:t> with existing men’s ministries—not compete with them.</a:t>
            </a:r>
          </a:p>
          <a:p>
            <a:r>
              <a:rPr lang="en-US" dirty="0"/>
              <a:t>Unlike a traditional program, COR </a:t>
            </a:r>
            <a:r>
              <a:rPr lang="en-US" b="1" dirty="0"/>
              <a:t>does not have a set curriculum or schedule</a:t>
            </a:r>
            <a:r>
              <a:rPr lang="en-US" dirty="0"/>
              <a:t>. Instead, it creates an environment where </a:t>
            </a:r>
            <a:r>
              <a:rPr lang="en-US" b="1" dirty="0"/>
              <a:t>brotherhood is strengthened</a:t>
            </a:r>
            <a:r>
              <a:rPr lang="en-US" dirty="0"/>
              <a:t>, allowing men to </a:t>
            </a:r>
            <a:r>
              <a:rPr lang="en-US" b="1" dirty="0"/>
              <a:t>sharpen and support each other</a:t>
            </a:r>
            <a:r>
              <a:rPr lang="en-US" dirty="0"/>
              <a:t> in their journey of faith.</a:t>
            </a:r>
          </a:p>
          <a:p>
            <a:r>
              <a:rPr lang="en-US" dirty="0"/>
              <a:t>Through COR, we build a </a:t>
            </a:r>
            <a:r>
              <a:rPr lang="en-US" b="1" dirty="0"/>
              <a:t>foundation for evangelization and discipleship</a:t>
            </a:r>
            <a:r>
              <a:rPr lang="en-US" dirty="0"/>
              <a:t>, helping men grow spiritually and become leaders in their families, parishes, and communities. </a:t>
            </a:r>
            <a:r>
              <a:rPr lang="en-US" b="1" dirty="0"/>
              <a:t>The goal is simple: to refocus Catholic men on Christ, strengthening them in faith and virtue through prayer, formation, and fraternity</a:t>
            </a:r>
            <a:endParaRPr lang="en-US" dirty="0"/>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16</a:t>
            </a:fld>
            <a:endParaRPr lang="en-US"/>
          </a:p>
        </p:txBody>
      </p:sp>
    </p:spTree>
    <p:extLst>
      <p:ext uri="{BB962C8B-B14F-4D97-AF65-F5344CB8AC3E}">
        <p14:creationId xmlns:p14="http://schemas.microsoft.com/office/powerpoint/2010/main" val="1491762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Catholic man is </a:t>
            </a:r>
            <a:r>
              <a:rPr lang="en-US" b="1" dirty="0"/>
              <a:t>called to be a courageous witness</a:t>
            </a:r>
            <a:r>
              <a:rPr lang="en-US" dirty="0"/>
              <a:t> to Jesus Christ. It is not just a suggestion—it is our </a:t>
            </a:r>
            <a:r>
              <a:rPr lang="en-US" b="1" dirty="0"/>
              <a:t>mandate</a:t>
            </a:r>
            <a:r>
              <a:rPr lang="en-US" dirty="0"/>
              <a:t> to bring Jesus to a broken world. But to do that effectively, we need to strengthen our own faith.</a:t>
            </a:r>
          </a:p>
          <a:p>
            <a:r>
              <a:rPr lang="en-US" dirty="0"/>
              <a:t>COR exists </a:t>
            </a:r>
            <a:r>
              <a:rPr lang="en-US" b="1" dirty="0"/>
              <a:t>to encourage men to truly live their faith</a:t>
            </a:r>
            <a:r>
              <a:rPr lang="en-US" dirty="0"/>
              <a:t>—to build a deeper relationship with God, </a:t>
            </a:r>
            <a:r>
              <a:rPr lang="en-US" b="1" dirty="0"/>
              <a:t>rooted in prayer and the sacraments</a:t>
            </a:r>
            <a:r>
              <a:rPr lang="en-US" dirty="0"/>
              <a:t>. It’s about making a </a:t>
            </a:r>
            <a:r>
              <a:rPr lang="en-US" b="1" dirty="0"/>
              <a:t>proactive investment</a:t>
            </a:r>
            <a:r>
              <a:rPr lang="en-US" dirty="0"/>
              <a:t> in our ongoing faith formation and fostering a </a:t>
            </a:r>
            <a:r>
              <a:rPr lang="en-US" b="1" dirty="0"/>
              <a:t>dynamic brotherhood</a:t>
            </a:r>
            <a:r>
              <a:rPr lang="en-US" dirty="0"/>
              <a:t> that keeps us accountable and growing in holiness.</a:t>
            </a:r>
          </a:p>
          <a:p>
            <a:r>
              <a:rPr lang="en-US" dirty="0"/>
              <a:t>The key elements of COR are:</a:t>
            </a:r>
            <a:br>
              <a:rPr lang="en-US" dirty="0"/>
            </a:br>
            <a:r>
              <a:rPr lang="en-US" dirty="0"/>
              <a:t>✅ </a:t>
            </a:r>
            <a:r>
              <a:rPr lang="en-US" b="1" dirty="0"/>
              <a:t>Prayer</a:t>
            </a:r>
            <a:r>
              <a:rPr lang="en-US" dirty="0"/>
              <a:t> – Lifting our minds and hearts to God, making Him the center of our lives.</a:t>
            </a:r>
            <a:br>
              <a:rPr lang="en-US" dirty="0"/>
            </a:br>
            <a:r>
              <a:rPr lang="en-US" dirty="0"/>
              <a:t>✅ </a:t>
            </a:r>
            <a:r>
              <a:rPr lang="en-US" b="1" dirty="0"/>
              <a:t>Formation</a:t>
            </a:r>
            <a:r>
              <a:rPr lang="en-US" dirty="0"/>
              <a:t> – Becoming more like Christ by increasing our knowledge and love of God and neighbor.</a:t>
            </a:r>
            <a:br>
              <a:rPr lang="en-US" dirty="0"/>
            </a:br>
            <a:r>
              <a:rPr lang="en-US" dirty="0"/>
              <a:t>✅ </a:t>
            </a:r>
            <a:r>
              <a:rPr lang="en-US" b="1" dirty="0"/>
              <a:t>Fraternity</a:t>
            </a:r>
            <a:r>
              <a:rPr lang="en-US" dirty="0"/>
              <a:t> – Centering our brotherhood on Christ. We need </a:t>
            </a:r>
            <a:r>
              <a:rPr lang="en-US" b="1" dirty="0"/>
              <a:t>Christ-centered friendships</a:t>
            </a:r>
            <a:r>
              <a:rPr lang="en-US" dirty="0"/>
              <a:t> to help us grow as leaders, husbands, fathers, and missionary disciples.</a:t>
            </a:r>
          </a:p>
          <a:p>
            <a:r>
              <a:rPr lang="en-US" dirty="0"/>
              <a:t>COR is </a:t>
            </a:r>
            <a:r>
              <a:rPr lang="en-US" b="1" dirty="0"/>
              <a:t>not a program</a:t>
            </a:r>
            <a:r>
              <a:rPr lang="en-US" dirty="0"/>
              <a:t>—it’s a movement. A mission to form </a:t>
            </a:r>
            <a:r>
              <a:rPr lang="en-US" b="1" dirty="0"/>
              <a:t>stronger Catholic men</a:t>
            </a:r>
            <a:r>
              <a:rPr lang="en-US" dirty="0"/>
              <a:t> who will, in turn, strengthen their families, their parishes, and their communities. Let’s embrace it together!</a:t>
            </a:r>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17</a:t>
            </a:fld>
            <a:endParaRPr lang="en-US"/>
          </a:p>
        </p:txBody>
      </p:sp>
    </p:spTree>
    <p:extLst>
      <p:ext uri="{BB962C8B-B14F-4D97-AF65-F5344CB8AC3E}">
        <p14:creationId xmlns:p14="http://schemas.microsoft.com/office/powerpoint/2010/main" val="1579014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 is </a:t>
            </a:r>
            <a:r>
              <a:rPr lang="en-US" b="1" dirty="0"/>
              <a:t>not a program</a:t>
            </a:r>
            <a:r>
              <a:rPr lang="en-US" dirty="0"/>
              <a:t>, but a mission to bring men closer to Christ through </a:t>
            </a:r>
            <a:r>
              <a:rPr lang="en-US" b="1" dirty="0"/>
              <a:t>prayer, formation, and fraternity</a:t>
            </a:r>
            <a:r>
              <a:rPr lang="en-US" dirty="0"/>
              <a:t>. It can take many forms, including:</a:t>
            </a:r>
          </a:p>
          <a:p>
            <a:r>
              <a:rPr lang="en-US" dirty="0"/>
              <a:t>✅ </a:t>
            </a:r>
            <a:r>
              <a:rPr lang="en-US" b="1" dirty="0"/>
              <a:t>Existing parish men's groups or ministries</a:t>
            </a:r>
            <a:r>
              <a:rPr lang="en-US" dirty="0"/>
              <a:t> – If your parish already has a men's group, COR can </a:t>
            </a:r>
            <a:r>
              <a:rPr lang="en-US" b="1" dirty="0"/>
              <a:t>enhance</a:t>
            </a:r>
            <a:r>
              <a:rPr lang="en-US" dirty="0"/>
              <a:t> it by refocusing on Christ-centered brotherhood.</a:t>
            </a:r>
            <a:br>
              <a:rPr lang="en-US" dirty="0"/>
            </a:br>
            <a:r>
              <a:rPr lang="en-US" dirty="0"/>
              <a:t>✅ </a:t>
            </a:r>
            <a:r>
              <a:rPr lang="en-US" b="1" dirty="0"/>
              <a:t>Cursillo grouping</a:t>
            </a:r>
            <a:r>
              <a:rPr lang="en-US" dirty="0"/>
              <a:t> – Small faith-sharing groups that encourage </a:t>
            </a:r>
            <a:r>
              <a:rPr lang="en-US" b="1" dirty="0"/>
              <a:t>spiritual growth</a:t>
            </a:r>
            <a:r>
              <a:rPr lang="en-US" dirty="0"/>
              <a:t> and accountability.</a:t>
            </a:r>
            <a:br>
              <a:rPr lang="en-US" dirty="0"/>
            </a:br>
            <a:r>
              <a:rPr lang="en-US" dirty="0"/>
              <a:t>✅ </a:t>
            </a:r>
            <a:r>
              <a:rPr lang="en-US" b="1" dirty="0"/>
              <a:t>Bible study groups</a:t>
            </a:r>
            <a:r>
              <a:rPr lang="en-US" dirty="0"/>
              <a:t> – Diving into Scripture together strengthens </a:t>
            </a:r>
            <a:r>
              <a:rPr lang="en-US" b="1" dirty="0"/>
              <a:t>faith and understanding</a:t>
            </a:r>
            <a:r>
              <a:rPr lang="en-US" dirty="0"/>
              <a:t>.</a:t>
            </a:r>
            <a:br>
              <a:rPr lang="en-US" dirty="0"/>
            </a:br>
            <a:r>
              <a:rPr lang="en-US" dirty="0"/>
              <a:t>✅ </a:t>
            </a:r>
            <a:r>
              <a:rPr lang="en-US" b="1" dirty="0"/>
              <a:t>Weekend breakfast gatherings</a:t>
            </a:r>
            <a:r>
              <a:rPr lang="en-US" dirty="0"/>
              <a:t> – A simple but powerful way for men to </a:t>
            </a:r>
            <a:r>
              <a:rPr lang="en-US" b="1" dirty="0"/>
              <a:t>build community and faith</a:t>
            </a:r>
            <a:r>
              <a:rPr lang="en-US" dirty="0"/>
              <a:t> over a meal.</a:t>
            </a:r>
            <a:br>
              <a:rPr lang="en-US" dirty="0"/>
            </a:br>
            <a:r>
              <a:rPr lang="en-US" dirty="0"/>
              <a:t>✅ </a:t>
            </a:r>
            <a:r>
              <a:rPr lang="en-US" b="1" dirty="0"/>
              <a:t>Praying the Rosary together</a:t>
            </a:r>
            <a:r>
              <a:rPr lang="en-US" dirty="0"/>
              <a:t> – Before or after council meetings, reinforcing the </a:t>
            </a:r>
            <a:r>
              <a:rPr lang="en-US" b="1" dirty="0"/>
              <a:t>importance of prayer</a:t>
            </a:r>
            <a:r>
              <a:rPr lang="en-US" dirty="0"/>
              <a:t> in our lives.</a:t>
            </a:r>
            <a:br>
              <a:rPr lang="en-US" dirty="0"/>
            </a:br>
            <a:r>
              <a:rPr lang="en-US" dirty="0"/>
              <a:t>✅ </a:t>
            </a:r>
            <a:r>
              <a:rPr lang="en-US" b="1" dirty="0"/>
              <a:t>Eucharistic Adoration or Holy Hour</a:t>
            </a:r>
            <a:r>
              <a:rPr lang="en-US" dirty="0"/>
              <a:t> – Spending time in </a:t>
            </a:r>
            <a:r>
              <a:rPr lang="en-US" b="1" dirty="0"/>
              <a:t>prayerful silence</a:t>
            </a:r>
            <a:r>
              <a:rPr lang="en-US" dirty="0"/>
              <a:t> before the Blessed Sacrament.</a:t>
            </a:r>
            <a:br>
              <a:rPr lang="en-US" dirty="0"/>
            </a:br>
            <a:r>
              <a:rPr lang="en-US" dirty="0"/>
              <a:t>✅ </a:t>
            </a:r>
            <a:r>
              <a:rPr lang="en-US" b="1" dirty="0"/>
              <a:t>Retreats or spiritual conferences</a:t>
            </a:r>
            <a:r>
              <a:rPr lang="en-US" dirty="0"/>
              <a:t> – Attending or hosting </a:t>
            </a:r>
            <a:r>
              <a:rPr lang="en-US" b="1" dirty="0"/>
              <a:t>faith-building events</a:t>
            </a:r>
            <a:r>
              <a:rPr lang="en-US" dirty="0"/>
              <a:t> to renew our commitment to Christ.</a:t>
            </a:r>
            <a:br>
              <a:rPr lang="en-US" dirty="0"/>
            </a:br>
            <a:r>
              <a:rPr lang="en-US" dirty="0"/>
              <a:t>✅ </a:t>
            </a:r>
            <a:r>
              <a:rPr lang="en-US" b="1" dirty="0"/>
              <a:t>Small group faith discussions</a:t>
            </a:r>
            <a:r>
              <a:rPr lang="en-US" dirty="0"/>
              <a:t> – Meeting casually at home or in a parish hall to </a:t>
            </a:r>
            <a:r>
              <a:rPr lang="en-US" b="1" dirty="0"/>
              <a:t>talk about faith, family, and struggles as Catholic men</a:t>
            </a:r>
            <a:r>
              <a:rPr lang="en-US" dirty="0"/>
              <a:t>.</a:t>
            </a:r>
          </a:p>
          <a:p>
            <a:r>
              <a:rPr lang="en-US" dirty="0"/>
              <a:t>COR is flexible—</a:t>
            </a:r>
            <a:r>
              <a:rPr lang="en-US" b="1" dirty="0"/>
              <a:t>it’s about bringing men together in faith</a:t>
            </a:r>
            <a:r>
              <a:rPr lang="en-US" dirty="0"/>
              <a:t>, in whatever way works best for your council and parish</a:t>
            </a:r>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18</a:t>
            </a:fld>
            <a:endParaRPr lang="en-US"/>
          </a:p>
        </p:txBody>
      </p:sp>
    </p:spTree>
    <p:extLst>
      <p:ext uri="{BB962C8B-B14F-4D97-AF65-F5344CB8AC3E}">
        <p14:creationId xmlns:p14="http://schemas.microsoft.com/office/powerpoint/2010/main" val="2520670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bottom of the </a:t>
            </a:r>
            <a:r>
              <a:rPr lang="en-US" b="1" dirty="0"/>
              <a:t>COR Home Page</a:t>
            </a:r>
            <a:r>
              <a:rPr lang="en-US" dirty="0"/>
              <a:t>, you’ll find a </a:t>
            </a:r>
            <a:r>
              <a:rPr lang="en-US" b="1" dirty="0"/>
              <a:t>great startup document</a:t>
            </a:r>
            <a:r>
              <a:rPr lang="en-US" dirty="0"/>
              <a:t> that provides everything you need to </a:t>
            </a:r>
            <a:r>
              <a:rPr lang="en-US" b="1" dirty="0"/>
              <a:t>launch and sustain</a:t>
            </a:r>
            <a:r>
              <a:rPr lang="en-US" dirty="0"/>
              <a:t> a successful COR group in your parish.</a:t>
            </a:r>
          </a:p>
          <a:p>
            <a:r>
              <a:rPr lang="en-US" dirty="0"/>
              <a:t>This resource includes:</a:t>
            </a:r>
            <a:br>
              <a:rPr lang="en-US" dirty="0"/>
            </a:br>
            <a:r>
              <a:rPr lang="en-US" dirty="0"/>
              <a:t>✅ </a:t>
            </a:r>
            <a:r>
              <a:rPr lang="en-US" b="1" dirty="0"/>
              <a:t>Guidance on structuring your meetings</a:t>
            </a:r>
            <a:br>
              <a:rPr lang="en-US" dirty="0"/>
            </a:br>
            <a:r>
              <a:rPr lang="en-US" dirty="0"/>
              <a:t>✅ </a:t>
            </a:r>
            <a:r>
              <a:rPr lang="en-US" b="1" dirty="0"/>
              <a:t>Best practices for engaging men in faith, prayer, and fraternity</a:t>
            </a:r>
            <a:br>
              <a:rPr lang="en-US" dirty="0"/>
            </a:br>
            <a:r>
              <a:rPr lang="en-US" dirty="0"/>
              <a:t>✅ </a:t>
            </a:r>
            <a:r>
              <a:rPr lang="en-US" b="1" dirty="0"/>
              <a:t>Ideas for integrating COR with existing parish ministries</a:t>
            </a:r>
            <a:endParaRPr lang="en-US" dirty="0"/>
          </a:p>
          <a:p>
            <a:r>
              <a:rPr lang="en-US" dirty="0"/>
              <a:t>If you’re looking for a </a:t>
            </a:r>
            <a:r>
              <a:rPr lang="en-US" b="1" dirty="0"/>
              <a:t>solid foundation</a:t>
            </a:r>
            <a:r>
              <a:rPr lang="en-US" dirty="0"/>
              <a:t> to get COR started in your council, this document is the perfect place to begin. Be sure to download and review it!</a:t>
            </a:r>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19</a:t>
            </a:fld>
            <a:endParaRPr lang="en-US"/>
          </a:p>
        </p:txBody>
      </p:sp>
    </p:spTree>
    <p:extLst>
      <p:ext uri="{BB962C8B-B14F-4D97-AF65-F5344CB8AC3E}">
        <p14:creationId xmlns:p14="http://schemas.microsoft.com/office/powerpoint/2010/main" val="3344476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286B5-F39F-AA39-A0F9-4247D19AF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E4D534-0542-69B6-9CE3-687C622EB8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5B993-B999-09C1-CF2C-CC6F4EE66480}"/>
              </a:ext>
            </a:extLst>
          </p:cNvPr>
          <p:cNvSpPr>
            <a:spLocks noGrp="1"/>
          </p:cNvSpPr>
          <p:nvPr>
            <p:ph type="body" idx="1"/>
          </p:nvPr>
        </p:nvSpPr>
        <p:spPr/>
        <p:txBody>
          <a:bodyPr/>
          <a:lstStyle/>
          <a:p>
            <a:endParaRPr lang="en-US" sz="1600" i="0" dirty="0"/>
          </a:p>
        </p:txBody>
      </p:sp>
      <p:sp>
        <p:nvSpPr>
          <p:cNvPr id="4" name="Slide Number Placeholder 3">
            <a:extLst>
              <a:ext uri="{FF2B5EF4-FFF2-40B4-BE49-F238E27FC236}">
                <a16:creationId xmlns:a16="http://schemas.microsoft.com/office/drawing/2014/main" id="{5FEAD6BD-CB59-11BD-DAE1-7C3433D1DB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3EB001-C805-A442-8F18-CFCF76154C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011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286B5-F39F-AA39-A0F9-4247D19AF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E4D534-0542-69B6-9CE3-687C622EB8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5B993-B999-09C1-CF2C-CC6F4EE66480}"/>
              </a:ext>
            </a:extLst>
          </p:cNvPr>
          <p:cNvSpPr>
            <a:spLocks noGrp="1"/>
          </p:cNvSpPr>
          <p:nvPr>
            <p:ph type="body" idx="1"/>
          </p:nvPr>
        </p:nvSpPr>
        <p:spPr/>
        <p:txBody>
          <a:bodyPr/>
          <a:lstStyle/>
          <a:p>
            <a:endParaRPr lang="en-US" sz="1600" i="0" dirty="0"/>
          </a:p>
        </p:txBody>
      </p:sp>
      <p:sp>
        <p:nvSpPr>
          <p:cNvPr id="4" name="Slide Number Placeholder 3">
            <a:extLst>
              <a:ext uri="{FF2B5EF4-FFF2-40B4-BE49-F238E27FC236}">
                <a16:creationId xmlns:a16="http://schemas.microsoft.com/office/drawing/2014/main" id="{5FEAD6BD-CB59-11BD-DAE1-7C3433D1DB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3EB001-C805-A442-8F18-CFCF76154C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2552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Before We Wrap Up – Any Questions?</a:t>
            </a:r>
            <a:endParaRPr lang="en-US" dirty="0"/>
          </a:p>
          <a:p>
            <a:r>
              <a:rPr lang="en-US" dirty="0"/>
              <a:t>I want to </a:t>
            </a:r>
            <a:r>
              <a:rPr lang="en-US" b="1" dirty="0"/>
              <a:t>thank you all</a:t>
            </a:r>
            <a:r>
              <a:rPr lang="en-US" dirty="0"/>
              <a:t> for your time and dedication. You now have the tools and resources to make your council </a:t>
            </a:r>
            <a:r>
              <a:rPr lang="en-US" b="1" dirty="0"/>
              <a:t>stronger and more effective.</a:t>
            </a:r>
            <a:endParaRPr lang="en-US" dirty="0"/>
          </a:p>
          <a:p>
            <a:r>
              <a:rPr lang="en-US" dirty="0"/>
              <a:t>Before we close, </a:t>
            </a:r>
            <a:r>
              <a:rPr lang="en-US" b="1" dirty="0"/>
              <a:t>do you have any questions or concerns?</a:t>
            </a:r>
            <a:endParaRPr lang="en-US" dirty="0"/>
          </a:p>
          <a:p>
            <a:pPr>
              <a:buFont typeface="Arial" panose="020B0604020202020204" pitchFamily="34" charset="0"/>
              <a:buChar char="•"/>
            </a:pPr>
            <a:r>
              <a:rPr lang="en-US" dirty="0"/>
              <a:t>Is there anything that needs further clarification?</a:t>
            </a:r>
          </a:p>
          <a:p>
            <a:pPr>
              <a:buFont typeface="Arial" panose="020B0604020202020204" pitchFamily="34" charset="0"/>
              <a:buChar char="•"/>
            </a:pPr>
            <a:r>
              <a:rPr lang="en-US" dirty="0"/>
              <a:t>Do you need help with a specific area?</a:t>
            </a:r>
          </a:p>
          <a:p>
            <a:pPr>
              <a:buFont typeface="Arial" panose="020B0604020202020204" pitchFamily="34" charset="0"/>
              <a:buChar char="•"/>
            </a:pPr>
            <a:r>
              <a:rPr lang="en-US" dirty="0"/>
              <a:t>Are there any challenges you foresee in implementing what we've discussed?</a:t>
            </a:r>
          </a:p>
          <a:p>
            <a:r>
              <a:rPr lang="en-US" dirty="0"/>
              <a:t>This is your opportunity to ask, and I’m happy to help! If something comes up later, </a:t>
            </a:r>
            <a:r>
              <a:rPr lang="en-US" b="1" dirty="0"/>
              <a:t>don’t hesitate to reach out to your District Deputy, State Directors, or myself.</a:t>
            </a:r>
            <a:endParaRPr lang="en-US" dirty="0"/>
          </a:p>
          <a:p>
            <a:r>
              <a:rPr lang="en-US" dirty="0"/>
              <a:t>Thank you again for your commitment—</a:t>
            </a:r>
            <a:r>
              <a:rPr lang="en-US" b="1" dirty="0"/>
              <a:t>let’s make this a great fraternal year!</a:t>
            </a:r>
            <a:r>
              <a:rPr lang="en-US" dirty="0"/>
              <a:t> </a:t>
            </a:r>
            <a:r>
              <a:rPr lang="en-US" b="1" dirty="0"/>
              <a:t>Vivat Jesus!</a:t>
            </a:r>
            <a:endParaRPr lang="en-US" dirty="0"/>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62</a:t>
            </a:fld>
            <a:endParaRPr lang="en-US"/>
          </a:p>
        </p:txBody>
      </p:sp>
    </p:spTree>
    <p:extLst>
      <p:ext uri="{BB962C8B-B14F-4D97-AF65-F5344CB8AC3E}">
        <p14:creationId xmlns:p14="http://schemas.microsoft.com/office/powerpoint/2010/main" val="30533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Brothers, at this point, you have a strong understanding of your role, your responsibilities, and the resources available to support you. But remember—being an effective leader in your council isn’t about knowing everything. It’s about knowing where to find the answers and who to reach out to when you need help.</a:t>
            </a:r>
          </a:p>
          <a:p>
            <a:r>
              <a:rPr lang="en-US" dirty="0"/>
              <a:t>Your </a:t>
            </a:r>
            <a:r>
              <a:rPr lang="en-US" b="1" dirty="0"/>
              <a:t>Faith in Action Manual (#10590)</a:t>
            </a:r>
            <a:r>
              <a:rPr lang="en-US" dirty="0"/>
              <a:t>, the </a:t>
            </a:r>
            <a:r>
              <a:rPr lang="en-US" b="1" dirty="0"/>
              <a:t>Leadership Guide</a:t>
            </a:r>
            <a:r>
              <a:rPr lang="en-US" dirty="0"/>
              <a:t>, and the </a:t>
            </a:r>
            <a:r>
              <a:rPr lang="en-US" b="1" dirty="0"/>
              <a:t>resources on the Supreme and Michigan Knights of Columbus websites</a:t>
            </a:r>
            <a:r>
              <a:rPr lang="en-US" dirty="0"/>
              <a:t> are all at your fingertips. More importantly, you have a network of support—</a:t>
            </a:r>
            <a:r>
              <a:rPr lang="en-US" b="1" dirty="0"/>
              <a:t>your fellow officers, Past Grand Knights, District Deputies, and State Personnel</a:t>
            </a:r>
            <a:r>
              <a:rPr lang="en-US" dirty="0"/>
              <a:t>—all here to help you succeed.</a:t>
            </a:r>
          </a:p>
          <a:p>
            <a:r>
              <a:rPr lang="en-US" dirty="0"/>
              <a:t>The key takeaway? </a:t>
            </a:r>
            <a:r>
              <a:rPr lang="en-US" b="1" dirty="0"/>
              <a:t>You are not alone.</a:t>
            </a:r>
            <a:r>
              <a:rPr lang="en-US" dirty="0"/>
              <a:t> Lean on your brother Knights, communicate openly, and take proactive steps to ensure your council thrives. Stay organized, plan ahead, and use the tools we’ve discussed today.</a:t>
            </a:r>
          </a:p>
          <a:p>
            <a:r>
              <a:rPr lang="en-US" dirty="0"/>
              <a:t>Most importantly, never lose sight of </a:t>
            </a:r>
            <a:r>
              <a:rPr lang="en-US" b="1" dirty="0"/>
              <a:t>why</a:t>
            </a:r>
            <a:r>
              <a:rPr lang="en-US" dirty="0"/>
              <a:t> we do this work—</a:t>
            </a:r>
            <a:r>
              <a:rPr lang="en-US" b="1" dirty="0"/>
              <a:t>to serve Christ, strengthen our families and parishes, and build a brotherhood that makes a real difference.</a:t>
            </a:r>
            <a:endParaRPr lang="en-US" dirty="0"/>
          </a:p>
          <a:p>
            <a:r>
              <a:rPr lang="en-US" dirty="0"/>
              <a:t>Let’s go forward with purpose, with faith, and with a commitment to excellence. </a:t>
            </a:r>
            <a:r>
              <a:rPr lang="en-US" b="1" dirty="0"/>
              <a:t>Vivat Jesus!</a:t>
            </a:r>
            <a:endParaRPr lang="en-US" dirty="0"/>
          </a:p>
          <a:p>
            <a:endParaRPr lang="en-US" dirty="0"/>
          </a:p>
        </p:txBody>
      </p:sp>
      <p:sp>
        <p:nvSpPr>
          <p:cNvPr id="4" name="Slide Number Placeholder 3"/>
          <p:cNvSpPr>
            <a:spLocks noGrp="1"/>
          </p:cNvSpPr>
          <p:nvPr>
            <p:ph type="sldNum" sz="quarter" idx="10"/>
          </p:nvPr>
        </p:nvSpPr>
        <p:spPr/>
        <p:txBody>
          <a:bodyPr/>
          <a:lstStyle/>
          <a:p>
            <a:fld id="{489778A1-60EF-4A6E-91E3-E3ED50985961}" type="slidenum">
              <a:rPr lang="en-US" smtClean="0"/>
              <a:pPr/>
              <a:t>63</a:t>
            </a:fld>
            <a:endParaRPr lang="en-US"/>
          </a:p>
        </p:txBody>
      </p:sp>
    </p:spTree>
    <p:extLst>
      <p:ext uri="{BB962C8B-B14F-4D97-AF65-F5344CB8AC3E}">
        <p14:creationId xmlns:p14="http://schemas.microsoft.com/office/powerpoint/2010/main" val="9494892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FF611-5AE3-8354-AF9A-CD243F771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CBAC47-20BC-3964-6DAE-5549697B2E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833B2-8E9E-7B08-6109-FE4892887A37}"/>
              </a:ext>
            </a:extLst>
          </p:cNvPr>
          <p:cNvSpPr>
            <a:spLocks noGrp="1"/>
          </p:cNvSpPr>
          <p:nvPr>
            <p:ph type="body" idx="1"/>
          </p:nvPr>
        </p:nvSpPr>
        <p:spPr/>
        <p:txBody>
          <a:bodyPr>
            <a:normAutofit/>
          </a:bodyPr>
          <a:lstStyle/>
          <a:p>
            <a:r>
              <a:rPr lang="en-US" dirty="0"/>
              <a:t>Brothers, at this point, you have a strong understanding of your role, your responsibilities, and the resources available to support you. But remember—being an effective leader in your council isn’t about knowing everything. It’s about knowing where to find the answers and who to reach out to when you need help.</a:t>
            </a:r>
          </a:p>
          <a:p>
            <a:r>
              <a:rPr lang="en-US" dirty="0"/>
              <a:t>Your </a:t>
            </a:r>
            <a:r>
              <a:rPr lang="en-US" b="1" dirty="0"/>
              <a:t>Faith in Action Manual (#10590)</a:t>
            </a:r>
            <a:r>
              <a:rPr lang="en-US" dirty="0"/>
              <a:t>, the </a:t>
            </a:r>
            <a:r>
              <a:rPr lang="en-US" b="1" dirty="0"/>
              <a:t>Leadership Guide</a:t>
            </a:r>
            <a:r>
              <a:rPr lang="en-US" dirty="0"/>
              <a:t>, and the </a:t>
            </a:r>
            <a:r>
              <a:rPr lang="en-US" b="1" dirty="0"/>
              <a:t>resources on the Supreme and Michigan Knights of Columbus websites</a:t>
            </a:r>
            <a:r>
              <a:rPr lang="en-US" dirty="0"/>
              <a:t> are all at your fingertips. More importantly, you have a network of support—</a:t>
            </a:r>
            <a:r>
              <a:rPr lang="en-US" b="1" dirty="0"/>
              <a:t>your fellow officers, Past Grand Knights, District Deputies, and State Personnel</a:t>
            </a:r>
            <a:r>
              <a:rPr lang="en-US" dirty="0"/>
              <a:t>—all here to help you succeed.</a:t>
            </a:r>
          </a:p>
          <a:p>
            <a:r>
              <a:rPr lang="en-US" dirty="0"/>
              <a:t>The key takeaway? </a:t>
            </a:r>
            <a:r>
              <a:rPr lang="en-US" b="1" dirty="0"/>
              <a:t>You are not alone.</a:t>
            </a:r>
            <a:r>
              <a:rPr lang="en-US" dirty="0"/>
              <a:t> Lean on your brother Knights, communicate openly, and take proactive steps to ensure your council thrives. Stay organized, plan ahead, and use the tools we’ve discussed today.</a:t>
            </a:r>
          </a:p>
          <a:p>
            <a:r>
              <a:rPr lang="en-US" dirty="0"/>
              <a:t>Most importantly, never lose sight of </a:t>
            </a:r>
            <a:r>
              <a:rPr lang="en-US" b="1" dirty="0"/>
              <a:t>why</a:t>
            </a:r>
            <a:r>
              <a:rPr lang="en-US" dirty="0"/>
              <a:t> we do this work—</a:t>
            </a:r>
            <a:r>
              <a:rPr lang="en-US" b="1" dirty="0"/>
              <a:t>to serve Christ, strengthen our families and parishes, and build a brotherhood that makes a real difference.</a:t>
            </a:r>
            <a:endParaRPr lang="en-US" dirty="0"/>
          </a:p>
          <a:p>
            <a:r>
              <a:rPr lang="en-US" dirty="0"/>
              <a:t>Let’s go forward with purpose, with faith, and with a commitment to excellence. </a:t>
            </a:r>
            <a:r>
              <a:rPr lang="en-US" b="1" dirty="0"/>
              <a:t>Vivat Jesus!</a:t>
            </a:r>
            <a:endParaRPr lang="en-US" dirty="0"/>
          </a:p>
          <a:p>
            <a:endParaRPr lang="en-US" dirty="0"/>
          </a:p>
        </p:txBody>
      </p:sp>
      <p:sp>
        <p:nvSpPr>
          <p:cNvPr id="4" name="Slide Number Placeholder 3">
            <a:extLst>
              <a:ext uri="{FF2B5EF4-FFF2-40B4-BE49-F238E27FC236}">
                <a16:creationId xmlns:a16="http://schemas.microsoft.com/office/drawing/2014/main" id="{EDE66246-92F3-4202-C6CB-09B8FC11F9CA}"/>
              </a:ext>
            </a:extLst>
          </p:cNvPr>
          <p:cNvSpPr>
            <a:spLocks noGrp="1"/>
          </p:cNvSpPr>
          <p:nvPr>
            <p:ph type="sldNum" sz="quarter" idx="10"/>
          </p:nvPr>
        </p:nvSpPr>
        <p:spPr/>
        <p:txBody>
          <a:bodyPr/>
          <a:lstStyle/>
          <a:p>
            <a:fld id="{489778A1-60EF-4A6E-91E3-E3ED50985961}" type="slidenum">
              <a:rPr lang="en-US" smtClean="0"/>
              <a:pPr/>
              <a:t>64</a:t>
            </a:fld>
            <a:endParaRPr lang="en-US"/>
          </a:p>
        </p:txBody>
      </p:sp>
    </p:spTree>
    <p:extLst>
      <p:ext uri="{BB962C8B-B14F-4D97-AF65-F5344CB8AC3E}">
        <p14:creationId xmlns:p14="http://schemas.microsoft.com/office/powerpoint/2010/main" val="3317872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Let Us Honor Our Great Nation</a:t>
            </a:r>
            <a:endParaRPr lang="en-US" dirty="0"/>
          </a:p>
          <a:p>
            <a:r>
              <a:rPr lang="en-US" dirty="0"/>
              <a:t>Now, let us show our respect and patriotism by reciting the </a:t>
            </a:r>
            <a:r>
              <a:rPr lang="en-US" b="1" dirty="0"/>
              <a:t>Pledge of Allegiance</a:t>
            </a:r>
            <a:r>
              <a:rPr lang="en-US" dirty="0"/>
              <a:t> together.</a:t>
            </a:r>
          </a:p>
          <a:p>
            <a:r>
              <a:rPr lang="en-US" i="1" dirty="0"/>
              <a:t>"I pledge allegiance to the Flag of the United States of America,</a:t>
            </a:r>
            <a:br>
              <a:rPr lang="en-US" i="1" dirty="0"/>
            </a:br>
            <a:r>
              <a:rPr lang="en-US" i="1" dirty="0"/>
              <a:t>and to the Republic for which it stands,</a:t>
            </a:r>
            <a:br>
              <a:rPr lang="en-US" i="1" dirty="0"/>
            </a:br>
            <a:r>
              <a:rPr lang="en-US" i="1" dirty="0"/>
              <a:t>one Nation under God, indivisible,</a:t>
            </a:r>
            <a:br>
              <a:rPr lang="en-US" i="1" dirty="0"/>
            </a:br>
            <a:r>
              <a:rPr lang="en-US" i="1" dirty="0"/>
              <a:t>with liberty and justice for all."</a:t>
            </a:r>
            <a:endParaRPr lang="en-US" dirty="0"/>
          </a:p>
          <a:p>
            <a:r>
              <a:rPr lang="en-US" dirty="0"/>
              <a:t>God bless America! </a:t>
            </a:r>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4</a:t>
            </a:fld>
            <a:endParaRPr lang="en-US"/>
          </a:p>
        </p:txBody>
      </p:sp>
    </p:spTree>
    <p:extLst>
      <p:ext uri="{BB962C8B-B14F-4D97-AF65-F5344CB8AC3E}">
        <p14:creationId xmlns:p14="http://schemas.microsoft.com/office/powerpoint/2010/main" val="432135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Don’w</a:t>
            </a:r>
            <a:r>
              <a:rPr lang="en-US" dirty="0"/>
              <a:t> forget that </a:t>
            </a:r>
            <a:r>
              <a:rPr lang="en-US" b="1" dirty="0"/>
              <a:t>Supreme provides additional training</a:t>
            </a:r>
            <a:r>
              <a:rPr lang="en-US" dirty="0"/>
              <a:t> to help you grow as a leader in your council. One of the best ways to stay up to date is by subscribing to the </a:t>
            </a:r>
            <a:r>
              <a:rPr lang="en-US" b="1" dirty="0"/>
              <a:t>Fraternal Leader Advisory</a:t>
            </a:r>
            <a:r>
              <a:rPr lang="en-US" dirty="0"/>
              <a:t>, a monthly update </a:t>
            </a:r>
            <a:r>
              <a:rPr lang="en-US" b="1" dirty="0"/>
              <a:t>delivered right to your inbox</a:t>
            </a:r>
            <a:r>
              <a:rPr lang="en-US" dirty="0"/>
              <a:t>.</a:t>
            </a:r>
          </a:p>
          <a:p>
            <a:r>
              <a:rPr lang="en-US" dirty="0"/>
              <a:t>This resource provides </a:t>
            </a:r>
            <a:r>
              <a:rPr lang="en-US" b="1" dirty="0"/>
              <a:t>important updates, best practices, and leadership insights</a:t>
            </a:r>
            <a:r>
              <a:rPr lang="en-US" dirty="0"/>
              <a:t> straight from Supreme, helping you stay ahead and keep your council on track.</a:t>
            </a:r>
          </a:p>
          <a:p>
            <a:r>
              <a:rPr lang="en-US" dirty="0"/>
              <a:t>Take advantage of these resources, continue learning, and always look for ways to </a:t>
            </a:r>
            <a:r>
              <a:rPr lang="en-US" b="1" dirty="0"/>
              <a:t>strengthen your council and serve your community.</a:t>
            </a:r>
            <a:endParaRPr lang="en-US" dirty="0"/>
          </a:p>
          <a:p>
            <a:r>
              <a:rPr lang="en-US" b="1" dirty="0"/>
              <a:t>Stay engaged, stay informed, and keep moving forward.</a:t>
            </a:r>
            <a:r>
              <a:rPr lang="en-US" dirty="0"/>
              <a:t> </a:t>
            </a:r>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65</a:t>
            </a:fld>
            <a:endParaRPr lang="en-US"/>
          </a:p>
        </p:txBody>
      </p:sp>
    </p:spTree>
    <p:extLst>
      <p:ext uri="{BB962C8B-B14F-4D97-AF65-F5344CB8AC3E}">
        <p14:creationId xmlns:p14="http://schemas.microsoft.com/office/powerpoint/2010/main" val="324390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an easy way to stay organized and ensure your council is covering the right topics each month, </a:t>
            </a:r>
            <a:r>
              <a:rPr lang="en-US" b="1" dirty="0"/>
              <a:t>look for Dan </a:t>
            </a:r>
            <a:r>
              <a:rPr lang="en-US" b="1" dirty="0" err="1"/>
              <a:t>Remeika’s</a:t>
            </a:r>
            <a:r>
              <a:rPr lang="en-US" b="1" dirty="0"/>
              <a:t> Talking Points email.</a:t>
            </a:r>
            <a:endParaRPr lang="en-US" dirty="0"/>
          </a:p>
          <a:p>
            <a:r>
              <a:rPr lang="en-US" dirty="0"/>
              <a:t>This valuable resource is sent to the </a:t>
            </a:r>
            <a:r>
              <a:rPr lang="en-US" b="1" dirty="0"/>
              <a:t>Grand Knight, Program Director, Membership Director, and Chaplain.</a:t>
            </a:r>
            <a:r>
              <a:rPr lang="en-US" dirty="0"/>
              <a:t> It provides:</a:t>
            </a:r>
            <a:br>
              <a:rPr lang="en-US" dirty="0"/>
            </a:br>
            <a:r>
              <a:rPr lang="en-US" dirty="0"/>
              <a:t>✅ Key discussion points</a:t>
            </a:r>
            <a:br>
              <a:rPr lang="en-US" dirty="0"/>
            </a:br>
            <a:r>
              <a:rPr lang="en-US" dirty="0"/>
              <a:t>✅ Important reminders</a:t>
            </a:r>
            <a:br>
              <a:rPr lang="en-US" dirty="0"/>
            </a:br>
            <a:r>
              <a:rPr lang="en-US" dirty="0"/>
              <a:t>✅ Links to upcoming events</a:t>
            </a:r>
          </a:p>
          <a:p>
            <a:r>
              <a:rPr lang="en-US" dirty="0"/>
              <a:t>By following these updates, you can keep your council </a:t>
            </a:r>
            <a:r>
              <a:rPr lang="en-US" b="1" dirty="0"/>
              <a:t>engaged, informed, and on the right path for success.</a:t>
            </a:r>
            <a:r>
              <a:rPr lang="en-US" dirty="0"/>
              <a:t> Be sure to check your inbox and make this a regular part of your council planning!</a:t>
            </a:r>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66</a:t>
            </a:fld>
            <a:endParaRPr lang="en-US"/>
          </a:p>
        </p:txBody>
      </p:sp>
    </p:spTree>
    <p:extLst>
      <p:ext uri="{BB962C8B-B14F-4D97-AF65-F5344CB8AC3E}">
        <p14:creationId xmlns:p14="http://schemas.microsoft.com/office/powerpoint/2010/main" val="4184799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Final Reminder: Stay Connected and Informed</a:t>
            </a:r>
            <a:endParaRPr lang="en-US" dirty="0"/>
          </a:p>
          <a:p>
            <a:r>
              <a:rPr lang="en-US" dirty="0"/>
              <a:t>Each Sunday, </a:t>
            </a:r>
            <a:r>
              <a:rPr lang="en-US" b="1" dirty="0"/>
              <a:t>Paul Palka</a:t>
            </a:r>
            <a:r>
              <a:rPr lang="en-US" dirty="0"/>
              <a:t> will send out a </a:t>
            </a:r>
            <a:r>
              <a:rPr lang="en-US" b="1" dirty="0"/>
              <a:t>Constant Contact email</a:t>
            </a:r>
            <a:r>
              <a:rPr lang="en-US" dirty="0"/>
              <a:t> with </a:t>
            </a:r>
            <a:r>
              <a:rPr lang="en-US" b="1" dirty="0"/>
              <a:t>recent events, updates, and important Knights of Columbus happenings.</a:t>
            </a:r>
            <a:endParaRPr lang="en-US" dirty="0"/>
          </a:p>
          <a:p>
            <a:r>
              <a:rPr lang="en-US" dirty="0"/>
              <a:t>With so many valuable resources—</a:t>
            </a:r>
            <a:r>
              <a:rPr lang="en-US" b="1" dirty="0"/>
              <a:t>Dan </a:t>
            </a:r>
            <a:r>
              <a:rPr lang="en-US" b="1" dirty="0" err="1"/>
              <a:t>Remeika’s</a:t>
            </a:r>
            <a:r>
              <a:rPr lang="en-US" b="1" dirty="0"/>
              <a:t> Talking Points, Supreme updates, and weekly emails—checking your Knights email regularly is essential.</a:t>
            </a:r>
            <a:endParaRPr lang="en-US" dirty="0"/>
          </a:p>
          <a:p>
            <a:r>
              <a:rPr lang="en-US" dirty="0"/>
              <a:t>By staying informed, you’ll keep your council </a:t>
            </a:r>
            <a:r>
              <a:rPr lang="en-US" b="1" dirty="0"/>
              <a:t>engaged, organized, and ready for success.</a:t>
            </a:r>
            <a:endParaRPr lang="en-US" dirty="0"/>
          </a:p>
          <a:p>
            <a:r>
              <a:rPr lang="en-US" dirty="0"/>
              <a:t>I wish you all a </a:t>
            </a:r>
            <a:r>
              <a:rPr lang="en-US" b="1" dirty="0"/>
              <a:t>great fraternal year</a:t>
            </a:r>
            <a:r>
              <a:rPr lang="en-US" dirty="0"/>
              <a:t> and truly </a:t>
            </a:r>
            <a:r>
              <a:rPr lang="en-US" b="1" dirty="0"/>
              <a:t>appreciate your commitment and attendance in this training.</a:t>
            </a:r>
            <a:r>
              <a:rPr lang="en-US" dirty="0"/>
              <a:t> Vivat Jesus!</a:t>
            </a:r>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67</a:t>
            </a:fld>
            <a:endParaRPr lang="en-US"/>
          </a:p>
        </p:txBody>
      </p:sp>
    </p:spTree>
    <p:extLst>
      <p:ext uri="{BB962C8B-B14F-4D97-AF65-F5344CB8AC3E}">
        <p14:creationId xmlns:p14="http://schemas.microsoft.com/office/powerpoint/2010/main" val="40196296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12D23-D3B2-C03A-12ED-10FB2E602B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593982-703A-0676-4A40-EF5782DA91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A74C2F-5709-81DA-729F-5ECA1BF74A3D}"/>
              </a:ext>
            </a:extLst>
          </p:cNvPr>
          <p:cNvSpPr>
            <a:spLocks noGrp="1"/>
          </p:cNvSpPr>
          <p:nvPr>
            <p:ph type="body" idx="1"/>
          </p:nvPr>
        </p:nvSpPr>
        <p:spPr/>
        <p:txBody>
          <a:bodyPr/>
          <a:lstStyle/>
          <a:p>
            <a:r>
              <a:rPr lang="en-US" b="1" dirty="0"/>
              <a:t>Let Us Begin in Prayer</a:t>
            </a:r>
            <a:endParaRPr lang="en-US" dirty="0"/>
          </a:p>
          <a:p>
            <a:r>
              <a:rPr lang="en-US" dirty="0"/>
              <a:t>As we always do, let us start in prayer. We will pray for the </a:t>
            </a:r>
            <a:r>
              <a:rPr lang="en-US" b="1" dirty="0"/>
              <a:t>canonization of Blessed Father Michael McGivney</a:t>
            </a:r>
            <a:r>
              <a:rPr lang="en-US" dirty="0"/>
              <a:t>, asking for his intercession and guidance in our work.</a:t>
            </a:r>
          </a:p>
          <a:p>
            <a:r>
              <a:rPr lang="en-US" i="1" dirty="0"/>
              <a:t>"God, our Father, protector of the poor and defender of the widow and orphan, you called your priest, Blessed Michael McGivney, to be an apostle of Christian family life and to lead the young to the generous service of their neighbor. Through the example of his life and virtue, may we follow your Son, Jesus Christ, more closely, fulfilling his commandment of charity and building up his Body, which is the Church.</a:t>
            </a:r>
            <a:endParaRPr lang="en-US" dirty="0"/>
          </a:p>
          <a:p>
            <a:r>
              <a:rPr lang="en-US" i="1" dirty="0"/>
              <a:t>Let the inspiration of your servant prompt us to greater confidence in your love so that we may continue his work of caring for the needy and the outcast. We humbly ask that you glorify Blessed Michael McGivney on earth according to the design of your holy will. Through his intercession, grant the favor I now present to make this meeting meaningful to the men present. Through Christ our Lord. Amen."</a:t>
            </a:r>
            <a:endParaRPr lang="en-US" dirty="0"/>
          </a:p>
          <a:p>
            <a:r>
              <a:rPr lang="en-US" dirty="0"/>
              <a:t>Blessed Michael McGivney, </a:t>
            </a:r>
            <a:r>
              <a:rPr lang="en-US" b="1" dirty="0"/>
              <a:t>pray for us!</a:t>
            </a:r>
            <a:endParaRPr lang="en-US" dirty="0"/>
          </a:p>
          <a:p>
            <a:endParaRPr lang="en-US" dirty="0"/>
          </a:p>
        </p:txBody>
      </p:sp>
      <p:sp>
        <p:nvSpPr>
          <p:cNvPr id="4" name="Slide Number Placeholder 3">
            <a:extLst>
              <a:ext uri="{FF2B5EF4-FFF2-40B4-BE49-F238E27FC236}">
                <a16:creationId xmlns:a16="http://schemas.microsoft.com/office/drawing/2014/main" id="{E2C6663D-876E-F2A2-530B-0387B1C19D72}"/>
              </a:ext>
            </a:extLst>
          </p:cNvPr>
          <p:cNvSpPr>
            <a:spLocks noGrp="1"/>
          </p:cNvSpPr>
          <p:nvPr>
            <p:ph type="sldNum" sz="quarter" idx="5"/>
          </p:nvPr>
        </p:nvSpPr>
        <p:spPr/>
        <p:txBody>
          <a:bodyPr/>
          <a:lstStyle/>
          <a:p>
            <a:fld id="{7B1A91C7-F043-4CC1-AB1B-E4118A849957}" type="slidenum">
              <a:rPr lang="en-US" smtClean="0"/>
              <a:pPr/>
              <a:t>68</a:t>
            </a:fld>
            <a:endParaRPr lang="en-US"/>
          </a:p>
        </p:txBody>
      </p:sp>
    </p:spTree>
    <p:extLst>
      <p:ext uri="{BB962C8B-B14F-4D97-AF65-F5344CB8AC3E}">
        <p14:creationId xmlns:p14="http://schemas.microsoft.com/office/powerpoint/2010/main" val="3178602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 Customization Instructions</a:t>
            </a:r>
            <a:endParaRPr lang="en-US" dirty="0"/>
          </a:p>
          <a:p>
            <a:r>
              <a:rPr lang="en-US" sz="2000" b="1" dirty="0"/>
              <a:t>Please customize this slide with your name and role before presenting.</a:t>
            </a:r>
          </a:p>
          <a:p>
            <a:r>
              <a:rPr lang="en-US" dirty="0"/>
              <a:t>This </a:t>
            </a:r>
            <a:r>
              <a:rPr lang="en-US" b="1" dirty="0"/>
              <a:t>Train-the-Trainer</a:t>
            </a:r>
            <a:r>
              <a:rPr lang="en-US" dirty="0"/>
              <a:t> session will be led by:</a:t>
            </a:r>
          </a:p>
          <a:p>
            <a:pPr>
              <a:buFont typeface="Arial" panose="020B0604020202020204" pitchFamily="34" charset="0"/>
              <a:buChar char="•"/>
            </a:pPr>
            <a:r>
              <a:rPr lang="en-US" b="1" dirty="0"/>
              <a:t>Joe Langhauser</a:t>
            </a:r>
            <a:r>
              <a:rPr lang="en-US" dirty="0"/>
              <a:t>, State Training Director</a:t>
            </a:r>
          </a:p>
          <a:p>
            <a:pPr>
              <a:buFont typeface="Arial" panose="020B0604020202020204" pitchFamily="34" charset="0"/>
              <a:buChar char="•"/>
            </a:pPr>
            <a:r>
              <a:rPr lang="en-US" b="1" dirty="0"/>
              <a:t>Dean Hayworth</a:t>
            </a:r>
            <a:r>
              <a:rPr lang="en-US" dirty="0"/>
              <a:t>, Training Director North</a:t>
            </a:r>
          </a:p>
          <a:p>
            <a:r>
              <a:rPr lang="en-US" dirty="0"/>
              <a:t>I expect that </a:t>
            </a:r>
            <a:r>
              <a:rPr lang="en-US" b="1" dirty="0"/>
              <a:t>State Deputy Diocesan Directors</a:t>
            </a:r>
            <a:r>
              <a:rPr lang="en-US" dirty="0"/>
              <a:t> will make any necessary customizations to tailor the presentation as required.</a:t>
            </a:r>
          </a:p>
          <a:p>
            <a:r>
              <a:rPr lang="en-US" dirty="0"/>
              <a:t>Thank you for your commitment to this training process!</a:t>
            </a:r>
          </a:p>
          <a:p>
            <a:endParaRPr lang="en-US" dirty="0"/>
          </a:p>
        </p:txBody>
      </p:sp>
      <p:sp>
        <p:nvSpPr>
          <p:cNvPr id="4" name="Slide Number Placeholder 3"/>
          <p:cNvSpPr>
            <a:spLocks noGrp="1"/>
          </p:cNvSpPr>
          <p:nvPr>
            <p:ph type="sldNum" sz="quarter" idx="5"/>
          </p:nvPr>
        </p:nvSpPr>
        <p:spPr/>
        <p:txBody>
          <a:bodyPr/>
          <a:lstStyle/>
          <a:p>
            <a:pPr defTabSz="928116">
              <a:defRPr/>
            </a:pPr>
            <a:fld id="{7B1A91C7-F043-4CC1-AB1B-E4118A849957}" type="slidenum">
              <a:rPr lang="en-US">
                <a:solidFill>
                  <a:prstClr val="black"/>
                </a:solidFill>
                <a:latin typeface="Calibri"/>
              </a:rPr>
              <a:pPr defTabSz="928116">
                <a:defRPr/>
              </a:pPr>
              <a:t>5</a:t>
            </a:fld>
            <a:endParaRPr lang="en-US" dirty="0">
              <a:solidFill>
                <a:prstClr val="black"/>
              </a:solidFill>
              <a:latin typeface="Calibri"/>
            </a:endParaRPr>
          </a:p>
        </p:txBody>
      </p:sp>
    </p:spTree>
    <p:extLst>
      <p:ext uri="{BB962C8B-B14F-4D97-AF65-F5344CB8AC3E}">
        <p14:creationId xmlns:p14="http://schemas.microsoft.com/office/powerpoint/2010/main" val="47439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Grand Knight, you are more than just a leader—you are a catalyst for change, a builder of brotherhood, and a servant to your parish and community. Your vision and dedication will shape the future of your council.</a:t>
            </a:r>
          </a:p>
          <a:p>
            <a:r>
              <a:rPr lang="en-US" b="1" dirty="0"/>
              <a:t>Why Your Role Matters</a:t>
            </a:r>
          </a:p>
          <a:p>
            <a:pPr>
              <a:buFont typeface="Arial" panose="020B0604020202020204" pitchFamily="34" charset="0"/>
              <a:buChar char="•"/>
            </a:pPr>
            <a:r>
              <a:rPr lang="en-US" dirty="0"/>
              <a:t>You inspire </a:t>
            </a:r>
            <a:r>
              <a:rPr lang="en-US" b="1" dirty="0"/>
              <a:t>Faith</a:t>
            </a:r>
            <a:r>
              <a:rPr lang="en-US" dirty="0"/>
              <a:t> by leading spiritual programs that bring members closer to Christ.</a:t>
            </a:r>
          </a:p>
          <a:p>
            <a:pPr>
              <a:buFont typeface="Arial" panose="020B0604020202020204" pitchFamily="34" charset="0"/>
              <a:buChar char="•"/>
            </a:pPr>
            <a:r>
              <a:rPr lang="en-US" dirty="0"/>
              <a:t>You build </a:t>
            </a:r>
            <a:r>
              <a:rPr lang="en-US" b="1" dirty="0"/>
              <a:t>Community</a:t>
            </a:r>
            <a:r>
              <a:rPr lang="en-US" dirty="0"/>
              <a:t> by organizing events that strengthen parish and local bonds.</a:t>
            </a:r>
          </a:p>
          <a:p>
            <a:pPr>
              <a:buFont typeface="Arial" panose="020B0604020202020204" pitchFamily="34" charset="0"/>
              <a:buChar char="•"/>
            </a:pPr>
            <a:r>
              <a:rPr lang="en-US" dirty="0"/>
              <a:t>You support </a:t>
            </a:r>
            <a:r>
              <a:rPr lang="en-US" b="1" dirty="0"/>
              <a:t>Family</a:t>
            </a:r>
            <a:r>
              <a:rPr lang="en-US" dirty="0"/>
              <a:t> life through activities that uphold Catholic values.</a:t>
            </a:r>
          </a:p>
          <a:p>
            <a:pPr>
              <a:buFont typeface="Arial" panose="020B0604020202020204" pitchFamily="34" charset="0"/>
              <a:buChar char="•"/>
            </a:pPr>
            <a:r>
              <a:rPr lang="en-US" dirty="0"/>
              <a:t>You promote the dignity of </a:t>
            </a:r>
            <a:r>
              <a:rPr lang="en-US" b="1" dirty="0"/>
              <a:t>Life</a:t>
            </a:r>
            <a:r>
              <a:rPr lang="en-US" dirty="0"/>
              <a:t> by championing the vulnerable and voiceless.</a:t>
            </a:r>
          </a:p>
          <a:p>
            <a:r>
              <a:rPr lang="en-US" b="1" dirty="0"/>
              <a:t>Your Mission</a:t>
            </a:r>
          </a:p>
          <a:p>
            <a:pPr>
              <a:buFont typeface="Arial" panose="020B0604020202020204" pitchFamily="34" charset="0"/>
              <a:buChar char="•"/>
            </a:pPr>
            <a:r>
              <a:rPr lang="en-US" b="1" dirty="0"/>
              <a:t>Lead with Vision</a:t>
            </a:r>
            <a:r>
              <a:rPr lang="en-US" dirty="0"/>
              <a:t>: Set clear goals that align with the mission of the Knights of Columbus.</a:t>
            </a:r>
          </a:p>
          <a:p>
            <a:pPr>
              <a:buFont typeface="Arial" panose="020B0604020202020204" pitchFamily="34" charset="0"/>
              <a:buChar char="•"/>
            </a:pPr>
            <a:r>
              <a:rPr lang="en-US" b="1" dirty="0"/>
              <a:t>Communicate Effectively</a:t>
            </a:r>
            <a:r>
              <a:rPr lang="en-US" dirty="0"/>
              <a:t>: Keep your council informed and engaged.</a:t>
            </a:r>
          </a:p>
          <a:p>
            <a:pPr>
              <a:buFont typeface="Arial" panose="020B0604020202020204" pitchFamily="34" charset="0"/>
              <a:buChar char="•"/>
            </a:pPr>
            <a:r>
              <a:rPr lang="en-US" b="1" dirty="0"/>
              <a:t>Build a Strong Team</a:t>
            </a:r>
            <a:r>
              <a:rPr lang="en-US" dirty="0"/>
              <a:t>: Empower your officers and members to lead and serve with you.</a:t>
            </a:r>
          </a:p>
          <a:p>
            <a:pPr>
              <a:buFont typeface="Arial" panose="020B0604020202020204" pitchFamily="34" charset="0"/>
              <a:buChar char="•"/>
            </a:pPr>
            <a:r>
              <a:rPr lang="en-US" b="1" dirty="0"/>
              <a:t>Serve Faithfully</a:t>
            </a:r>
            <a:r>
              <a:rPr lang="en-US" dirty="0"/>
              <a:t>: Keep Christ at the center of all you do.</a:t>
            </a:r>
          </a:p>
          <a:p>
            <a:r>
              <a:rPr lang="en-US" b="1" dirty="0"/>
              <a:t>Remember</a:t>
            </a:r>
          </a:p>
          <a:p>
            <a:r>
              <a:rPr lang="en-US" dirty="0"/>
              <a:t>You are not alone. Surround yourself with great leaders, lean on your fellow Knights, and most importantly, trust in God’s guidance. Your leadership will inspire others to serve with faith, courage, and compassion.</a:t>
            </a:r>
          </a:p>
          <a:p>
            <a:r>
              <a:rPr lang="en-US" dirty="0"/>
              <a:t>May God bless you in this noble journey, and may Blessed Michael McGivney intercede for you as you fulfill your calling as Grand Knight.</a:t>
            </a:r>
          </a:p>
          <a:p>
            <a:r>
              <a:rPr lang="en-US" b="1" dirty="0"/>
              <a:t>Your council's success begins with you. Lead boldly. Serve humbly. Inspire greatly</a:t>
            </a:r>
            <a:endParaRPr lang="en-US" dirty="0"/>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6</a:t>
            </a:fld>
            <a:endParaRPr lang="en-US" dirty="0"/>
          </a:p>
        </p:txBody>
      </p:sp>
    </p:spTree>
    <p:extLst>
      <p:ext uri="{BB962C8B-B14F-4D97-AF65-F5344CB8AC3E}">
        <p14:creationId xmlns:p14="http://schemas.microsoft.com/office/powerpoint/2010/main" val="2439612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Understanding Your Role &amp; Available Training</a:t>
            </a:r>
          </a:p>
          <a:p>
            <a:pPr marL="171450" indent="-171450">
              <a:buFont typeface="Wingdings" panose="05000000000000000000" pitchFamily="2" charset="2"/>
              <a:buChar char="Ø"/>
            </a:pPr>
            <a:r>
              <a:rPr lang="en-US" dirty="0"/>
              <a:t>Over the next three slides, we will review the </a:t>
            </a:r>
            <a:r>
              <a:rPr lang="en-US" b="1" dirty="0"/>
              <a:t>key responsibilities of each position</a:t>
            </a:r>
            <a:r>
              <a:rPr lang="en-US" dirty="0"/>
              <a:t> within your council </a:t>
            </a:r>
          </a:p>
          <a:p>
            <a:pPr marL="171450" indent="-171450">
              <a:buFont typeface="Wingdings" panose="05000000000000000000" pitchFamily="2" charset="2"/>
              <a:buChar char="Ø"/>
            </a:pPr>
            <a:r>
              <a:rPr lang="en-US" dirty="0"/>
              <a:t>We will also provide </a:t>
            </a:r>
            <a:r>
              <a:rPr lang="en-US" b="1" dirty="0"/>
              <a:t>direct links to Supreme training resources</a:t>
            </a:r>
            <a:r>
              <a:rPr lang="en-US" dirty="0"/>
              <a:t> for each role </a:t>
            </a:r>
          </a:p>
          <a:p>
            <a:pPr marL="171450" indent="-171450">
              <a:buFont typeface="Wingdings" panose="05000000000000000000" pitchFamily="2" charset="2"/>
              <a:buChar char="Ø"/>
            </a:pPr>
            <a:r>
              <a:rPr lang="en-US" dirty="0"/>
              <a:t>We strongly encourage you to take advantage of these </a:t>
            </a:r>
            <a:r>
              <a:rPr lang="en-US" b="1" dirty="0"/>
              <a:t>self-paced training modules</a:t>
            </a:r>
            <a:r>
              <a:rPr lang="en-US" dirty="0"/>
              <a:t> </a:t>
            </a:r>
          </a:p>
          <a:p>
            <a:pPr marL="171450" indent="-171450">
              <a:buFont typeface="Wingdings" panose="05000000000000000000" pitchFamily="2" charset="2"/>
              <a:buChar char="Ø"/>
            </a:pPr>
            <a:r>
              <a:rPr lang="en-US" dirty="0"/>
              <a:t>These courses can be completed </a:t>
            </a:r>
            <a:r>
              <a:rPr lang="en-US" b="1" dirty="0"/>
              <a:t>on your own time, at your own pace</a:t>
            </a:r>
            <a:r>
              <a:rPr lang="en-US" dirty="0"/>
              <a:t> </a:t>
            </a:r>
          </a:p>
          <a:p>
            <a:pPr marL="171450" indent="-171450">
              <a:buFont typeface="Wingdings" panose="05000000000000000000" pitchFamily="2" charset="2"/>
              <a:buChar char="Ø"/>
            </a:pPr>
            <a:r>
              <a:rPr lang="en-US" dirty="0"/>
              <a:t>Investing time in training will help you: </a:t>
            </a:r>
          </a:p>
          <a:p>
            <a:pPr marL="628650" lvl="1" indent="-171450">
              <a:buFont typeface="Arial" panose="020B0604020202020204" pitchFamily="34" charset="0"/>
              <a:buChar char="•"/>
            </a:pPr>
            <a:r>
              <a:rPr lang="en-US" dirty="0"/>
              <a:t>Better understand your role </a:t>
            </a:r>
          </a:p>
          <a:p>
            <a:pPr marL="628650" lvl="1" indent="-171450">
              <a:buFont typeface="Arial" panose="020B0604020202020204" pitchFamily="34" charset="0"/>
              <a:buChar char="•"/>
            </a:pPr>
            <a:r>
              <a:rPr lang="en-US" dirty="0"/>
              <a:t>Improve execution </a:t>
            </a:r>
          </a:p>
          <a:p>
            <a:pPr marL="628650" lvl="1" indent="-171450">
              <a:buFont typeface="Arial" panose="020B0604020202020204" pitchFamily="34" charset="0"/>
              <a:buChar char="•"/>
            </a:pPr>
            <a:r>
              <a:rPr lang="en-US" dirty="0"/>
              <a:t>Strengthen your council’s success </a:t>
            </a:r>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8</a:t>
            </a:fld>
            <a:endParaRPr lang="en-US"/>
          </a:p>
        </p:txBody>
      </p:sp>
    </p:spTree>
    <p:extLst>
      <p:ext uri="{BB962C8B-B14F-4D97-AF65-F5344CB8AC3E}">
        <p14:creationId xmlns:p14="http://schemas.microsoft.com/office/powerpoint/2010/main" val="760591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Supreme has made form training very simple through these short ‘How-To’ videos.</a:t>
            </a:r>
          </a:p>
          <a:p>
            <a:r>
              <a:rPr lang="en-US" dirty="0"/>
              <a:t>Each one walks you step-by-step through how to complete specific forms like 185, 365, 1728, and the audit. These are especially helpful for new officers, but even experienced leaders can use them as a refresher.</a:t>
            </a:r>
          </a:p>
          <a:p>
            <a:r>
              <a:rPr lang="en-US" dirty="0"/>
              <a:t>The key advantage here is you can pause, replay, and follow along as you complete the form yourself.</a:t>
            </a:r>
          </a:p>
          <a:p>
            <a:r>
              <a:rPr lang="en-US" dirty="0"/>
              <a:t>This is one of the easiest ways to reduce errors, avoid missed deadlines, and ensure your council stays on track.</a:t>
            </a:r>
          </a:p>
          <a:p>
            <a:r>
              <a:rPr lang="en-US" dirty="0"/>
              <a:t>If you’re unsure how to complete a form—start here before asking for help</a:t>
            </a:r>
          </a:p>
          <a:p>
            <a:endParaRPr lang="en-US" dirty="0"/>
          </a:p>
        </p:txBody>
      </p:sp>
      <p:sp>
        <p:nvSpPr>
          <p:cNvPr id="4" name="Slide Number Placeholder 3"/>
          <p:cNvSpPr>
            <a:spLocks noGrp="1"/>
          </p:cNvSpPr>
          <p:nvPr>
            <p:ph type="sldNum" sz="quarter" idx="5"/>
          </p:nvPr>
        </p:nvSpPr>
        <p:spPr/>
        <p:txBody>
          <a:bodyPr/>
          <a:lstStyle/>
          <a:p>
            <a:fld id="{9DB0C6C0-DE04-4203-9CDC-51B3ABFB5754}" type="slidenum">
              <a:rPr lang="en-US" smtClean="0"/>
              <a:t>9</a:t>
            </a:fld>
            <a:endParaRPr lang="en-US"/>
          </a:p>
        </p:txBody>
      </p:sp>
    </p:spTree>
    <p:extLst>
      <p:ext uri="{BB962C8B-B14F-4D97-AF65-F5344CB8AC3E}">
        <p14:creationId xmlns:p14="http://schemas.microsoft.com/office/powerpoint/2010/main" val="742714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Why this page matters</a:t>
            </a:r>
            <a:endParaRPr lang="en-US" dirty="0"/>
          </a:p>
          <a:p>
            <a:r>
              <a:rPr lang="en-US" dirty="0"/>
              <a:t>“This page is your command center for getting forms done correctly and on time.” </a:t>
            </a:r>
          </a:p>
          <a:p>
            <a:r>
              <a:rPr lang="en-US" dirty="0"/>
              <a:t>“If you don’t know where to start—start here.” </a:t>
            </a:r>
          </a:p>
          <a:p>
            <a:r>
              <a:rPr lang="en-US" b="1" dirty="0"/>
              <a:t>2. Online submission is the standard</a:t>
            </a:r>
            <a:endParaRPr lang="en-US" dirty="0"/>
          </a:p>
          <a:p>
            <a:r>
              <a:rPr lang="en-US" dirty="0"/>
              <a:t>“Supreme strongly prefers online submission.” </a:t>
            </a:r>
          </a:p>
          <a:p>
            <a:r>
              <a:rPr lang="en-US" dirty="0"/>
              <a:t>“It’s faster, more accurate, and immediately recorded.” </a:t>
            </a:r>
          </a:p>
          <a:p>
            <a:r>
              <a:rPr lang="en-US" b="1" dirty="0"/>
              <a:t>3. Avoid common mistakes</a:t>
            </a:r>
            <a:endParaRPr lang="en-US" dirty="0"/>
          </a:p>
          <a:p>
            <a:r>
              <a:rPr lang="en-US" dirty="0"/>
              <a:t>Submitting the wrong version of a form </a:t>
            </a:r>
          </a:p>
          <a:p>
            <a:r>
              <a:rPr lang="en-US" dirty="0"/>
              <a:t>Missing deadlines (especially 185, 365, 1728) </a:t>
            </a:r>
          </a:p>
          <a:p>
            <a:r>
              <a:rPr lang="en-US" dirty="0"/>
              <a:t>Sending PDFs when an online version exists </a:t>
            </a:r>
          </a:p>
          <a:p>
            <a:r>
              <a:rPr lang="en-US" b="1" dirty="0"/>
              <a:t>4. Reinforce accountability</a:t>
            </a:r>
            <a:endParaRPr lang="en-US" dirty="0"/>
          </a:p>
          <a:p>
            <a:r>
              <a:rPr lang="en-US" dirty="0"/>
              <a:t>“Forms are not optional—they are how the Order measures activity and success.” </a:t>
            </a:r>
          </a:p>
          <a:p>
            <a:r>
              <a:rPr lang="en-US" dirty="0"/>
              <a:t>“This is part of our ‘War on Forms’—not avoiding them, but mastering them.” </a:t>
            </a:r>
          </a:p>
          <a:p>
            <a:r>
              <a:rPr lang="en-US" b="1" dirty="0"/>
              <a:t>5. Leadership expectation</a:t>
            </a:r>
            <a:endParaRPr lang="en-US" dirty="0"/>
          </a:p>
          <a:p>
            <a:r>
              <a:rPr lang="en-US" dirty="0"/>
              <a:t>“Grand Knights, Financial Secretaries, and Directors should bookmark this page.” </a:t>
            </a:r>
          </a:p>
          <a:p>
            <a:r>
              <a:rPr lang="en-US" dirty="0"/>
              <a:t>“District Deputies—this is one of your first checkpoints with every council.”</a:t>
            </a:r>
          </a:p>
          <a:p>
            <a:endParaRPr lang="en-US" dirty="0"/>
          </a:p>
        </p:txBody>
      </p:sp>
      <p:sp>
        <p:nvSpPr>
          <p:cNvPr id="4" name="Slide Number Placeholder 3"/>
          <p:cNvSpPr>
            <a:spLocks noGrp="1"/>
          </p:cNvSpPr>
          <p:nvPr>
            <p:ph type="sldNum" sz="quarter" idx="5"/>
          </p:nvPr>
        </p:nvSpPr>
        <p:spPr/>
        <p:txBody>
          <a:bodyPr/>
          <a:lstStyle/>
          <a:p>
            <a:fld id="{9DB0C6C0-DE04-4203-9CDC-51B3ABFB5754}" type="slidenum">
              <a:rPr lang="en-US" smtClean="0"/>
              <a:t>10</a:t>
            </a:fld>
            <a:endParaRPr lang="en-US"/>
          </a:p>
        </p:txBody>
      </p:sp>
    </p:spTree>
    <p:extLst>
      <p:ext uri="{BB962C8B-B14F-4D97-AF65-F5344CB8AC3E}">
        <p14:creationId xmlns:p14="http://schemas.microsoft.com/office/powerpoint/2010/main" val="216851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you’re seeing the full </a:t>
            </a:r>
            <a:r>
              <a:rPr lang="en-US" i="1" dirty="0"/>
              <a:t>Faith in Action</a:t>
            </a:r>
            <a:r>
              <a:rPr lang="en-US" dirty="0"/>
              <a:t> program structure from Supreme—Faith, Family, Community, and Life.</a:t>
            </a:r>
          </a:p>
          <a:p>
            <a:r>
              <a:rPr lang="en-US" dirty="0"/>
              <a:t>The key takeaway is this: you don’t have to create programs from scratch. Supreme has already built them out for you, with guides, resources, and documentation to help you succeed.</a:t>
            </a:r>
          </a:p>
          <a:p>
            <a:r>
              <a:rPr lang="en-US" dirty="0"/>
              <a:t>Now, it can feel like a lot—and it is. But you’re not expected to do everything. Your role is to choose the programs that best fit your parish and your members.</a:t>
            </a:r>
          </a:p>
          <a:p>
            <a:r>
              <a:rPr lang="en-US" dirty="0"/>
              <a:t>And remember, this isn’t all-inclusive. There are great things happening across Michigan as well.</a:t>
            </a:r>
          </a:p>
          <a:p>
            <a:r>
              <a:rPr lang="en-US" dirty="0"/>
              <a:t>Use this as your foundation, pick a few programs, and execute them well.</a:t>
            </a:r>
          </a:p>
          <a:p>
            <a:endParaRPr lang="en-US" dirty="0"/>
          </a:p>
        </p:txBody>
      </p:sp>
      <p:sp>
        <p:nvSpPr>
          <p:cNvPr id="4" name="Slide Number Placeholder 3"/>
          <p:cNvSpPr>
            <a:spLocks noGrp="1"/>
          </p:cNvSpPr>
          <p:nvPr>
            <p:ph type="sldNum" sz="quarter" idx="5"/>
          </p:nvPr>
        </p:nvSpPr>
        <p:spPr/>
        <p:txBody>
          <a:bodyPr/>
          <a:lstStyle/>
          <a:p>
            <a:fld id="{9DB0C6C0-DE04-4203-9CDC-51B3ABFB5754}" type="slidenum">
              <a:rPr lang="en-US" smtClean="0"/>
              <a:t>11</a:t>
            </a:fld>
            <a:endParaRPr lang="en-US"/>
          </a:p>
        </p:txBody>
      </p:sp>
    </p:spTree>
    <p:extLst>
      <p:ext uri="{BB962C8B-B14F-4D97-AF65-F5344CB8AC3E}">
        <p14:creationId xmlns:p14="http://schemas.microsoft.com/office/powerpoint/2010/main" val="114578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a:t>2026 -2027 we will be stressing After Action Reports: Essential, Not Optional</a:t>
            </a:r>
          </a:p>
          <a:p>
            <a:r>
              <a:rPr lang="en-US" dirty="0"/>
              <a:t>Let’s be honest… no one enjoys paperwork.</a:t>
            </a:r>
          </a:p>
          <a:p>
            <a:r>
              <a:rPr lang="en-US" dirty="0"/>
              <a:t>But </a:t>
            </a:r>
            <a:r>
              <a:rPr lang="en-US" b="1" dirty="0"/>
              <a:t>After Action Reports are mission-critical</a:t>
            </a:r>
            <a:r>
              <a:rPr lang="en-US" dirty="0"/>
              <a:t> to our success.</a:t>
            </a:r>
          </a:p>
          <a:p>
            <a:r>
              <a:rPr lang="en-US" dirty="0"/>
              <a:t>They ensure:</a:t>
            </a:r>
          </a:p>
          <a:p>
            <a:pPr lvl="1"/>
            <a:r>
              <a:rPr lang="en-US" dirty="0"/>
              <a:t>The </a:t>
            </a:r>
            <a:r>
              <a:rPr lang="en-US" b="1" dirty="0"/>
              <a:t>right support</a:t>
            </a:r>
            <a:r>
              <a:rPr lang="en-US" dirty="0"/>
              <a:t> reaches the </a:t>
            </a:r>
            <a:r>
              <a:rPr lang="en-US" b="1" dirty="0"/>
              <a:t>right councils</a:t>
            </a:r>
            <a:endParaRPr lang="en-US" dirty="0"/>
          </a:p>
          <a:p>
            <a:pPr lvl="1"/>
            <a:r>
              <a:rPr lang="en-US" dirty="0"/>
              <a:t>At the </a:t>
            </a:r>
            <a:r>
              <a:rPr lang="en-US" b="1" dirty="0"/>
              <a:t>right time</a:t>
            </a:r>
            <a:endParaRPr lang="en-US" dirty="0"/>
          </a:p>
          <a:p>
            <a:pPr lvl="1"/>
            <a:r>
              <a:rPr lang="en-US" dirty="0"/>
              <a:t>With the </a:t>
            </a:r>
            <a:r>
              <a:rPr lang="en-US" b="1" dirty="0"/>
              <a:t>right resources</a:t>
            </a:r>
            <a:endParaRPr lang="en-US" dirty="0"/>
          </a:p>
          <a:p>
            <a:r>
              <a:rPr lang="en-US" dirty="0"/>
              <a:t>What gets reported…</a:t>
            </a:r>
            <a:br>
              <a:rPr lang="en-US" dirty="0"/>
            </a:br>
            <a:r>
              <a:rPr lang="en-US" b="1" dirty="0"/>
              <a:t>Gets seen → Gets supported → Gets improved</a:t>
            </a:r>
            <a:endParaRPr lang="en-US" dirty="0"/>
          </a:p>
          <a:p>
            <a:r>
              <a:rPr lang="en-US" dirty="0"/>
              <a:t>Without timely reporting:</a:t>
            </a:r>
          </a:p>
          <a:p>
            <a:pPr lvl="1"/>
            <a:r>
              <a:rPr lang="en-US" dirty="0"/>
              <a:t>Needs go unmet</a:t>
            </a:r>
          </a:p>
          <a:p>
            <a:pPr lvl="1"/>
            <a:r>
              <a:rPr lang="en-US" dirty="0"/>
              <a:t>Successes go unnoticed</a:t>
            </a:r>
          </a:p>
          <a:p>
            <a:pPr lvl="1"/>
            <a:r>
              <a:rPr lang="en-US" dirty="0"/>
              <a:t>Opportunities are lost</a:t>
            </a:r>
          </a:p>
          <a:p>
            <a:r>
              <a:rPr lang="en-US" b="1" dirty="0"/>
              <a:t>Accountability Matters</a:t>
            </a:r>
            <a:endParaRPr lang="en-US" dirty="0"/>
          </a:p>
          <a:p>
            <a:pPr lvl="1"/>
            <a:r>
              <a:rPr lang="en-US" dirty="0"/>
              <a:t>From the </a:t>
            </a:r>
            <a:r>
              <a:rPr lang="en-US" b="1" dirty="0"/>
              <a:t>State Deputy → SDDR → District Deputies → Grand Knights</a:t>
            </a:r>
            <a:endParaRPr lang="en-US" dirty="0"/>
          </a:p>
          <a:p>
            <a:pPr lvl="1"/>
            <a:r>
              <a:rPr lang="en-US" dirty="0"/>
              <a:t>We will measure and track </a:t>
            </a:r>
            <a:r>
              <a:rPr lang="en-US" b="1" dirty="0"/>
              <a:t>on-time communication and form completion</a:t>
            </a:r>
            <a:endParaRPr lang="en-US" dirty="0"/>
          </a:p>
          <a:p>
            <a:r>
              <a:rPr lang="en-US" dirty="0"/>
              <a:t>In this training, you will see:</a:t>
            </a:r>
          </a:p>
          <a:p>
            <a:pPr lvl="1"/>
            <a:r>
              <a:rPr lang="en-US" b="1" dirty="0"/>
              <a:t>All required forms</a:t>
            </a:r>
            <a:endParaRPr lang="en-US" dirty="0"/>
          </a:p>
          <a:p>
            <a:pPr lvl="1"/>
            <a:r>
              <a:rPr lang="en-US" dirty="0"/>
              <a:t>Plus additional tools to help ensure </a:t>
            </a:r>
            <a:r>
              <a:rPr lang="en-US" b="1" dirty="0"/>
              <a:t>nothing falls through the cracks</a:t>
            </a:r>
            <a:endParaRPr lang="en-US" dirty="0"/>
          </a:p>
          <a:p>
            <a:br>
              <a:rPr lang="en-US" dirty="0"/>
            </a:br>
            <a:endParaRPr lang="en-US" dirty="0"/>
          </a:p>
          <a:p>
            <a:r>
              <a:rPr lang="en-US" b="1" dirty="0"/>
              <a:t>Key Takeaway</a:t>
            </a:r>
          </a:p>
          <a:p>
            <a:r>
              <a:rPr lang="en-US" b="1" dirty="0"/>
              <a:t>Reports are not paperwork… they are how we deliver the mission.</a:t>
            </a:r>
            <a:endParaRPr lang="en-US" dirty="0"/>
          </a:p>
          <a:p>
            <a:endParaRPr lang="en-US" dirty="0"/>
          </a:p>
        </p:txBody>
      </p:sp>
      <p:sp>
        <p:nvSpPr>
          <p:cNvPr id="4" name="Slide Number Placeholder 3"/>
          <p:cNvSpPr>
            <a:spLocks noGrp="1"/>
          </p:cNvSpPr>
          <p:nvPr>
            <p:ph type="sldNum" sz="quarter" idx="5"/>
          </p:nvPr>
        </p:nvSpPr>
        <p:spPr/>
        <p:txBody>
          <a:bodyPr/>
          <a:lstStyle/>
          <a:p>
            <a:fld id="{7B1A91C7-F043-4CC1-AB1B-E4118A849957}" type="slidenum">
              <a:rPr lang="en-US" smtClean="0"/>
              <a:pPr/>
              <a:t>14</a:t>
            </a:fld>
            <a:endParaRPr lang="en-US"/>
          </a:p>
        </p:txBody>
      </p:sp>
    </p:spTree>
    <p:extLst>
      <p:ext uri="{BB962C8B-B14F-4D97-AF65-F5344CB8AC3E}">
        <p14:creationId xmlns:p14="http://schemas.microsoft.com/office/powerpoint/2010/main" val="162102314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pic>
        <p:nvPicPr>
          <p:cNvPr id="4" name="Picture 18" descr="http://www.clker.com/cliparts/k/f/U/j/T/3/michigan-svg-md.png">
            <a:extLst>
              <a:ext uri="{FF2B5EF4-FFF2-40B4-BE49-F238E27FC236}">
                <a16:creationId xmlns:a16="http://schemas.microsoft.com/office/drawing/2014/main" id="{6DE5BFCD-AB09-40C9-82FB-F3F51B2D5C14}"/>
              </a:ext>
            </a:extLst>
          </p:cNvPr>
          <p:cNvPicPr>
            <a:picLocks noChangeAspect="1" noChangeArrowheads="1"/>
          </p:cNvPicPr>
          <p:nvPr userDrawn="1"/>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853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74302" y="6211094"/>
            <a:ext cx="582402" cy="531812"/>
          </a:xfrm>
          <a:prstGeom prst="rect">
            <a:avLst/>
          </a:prstGeom>
          <a:noFill/>
          <a:effectLst/>
        </p:spPr>
      </p:pic>
      <p:sp>
        <p:nvSpPr>
          <p:cNvPr id="5" name="Text Box 17">
            <a:extLst>
              <a:ext uri="{FF2B5EF4-FFF2-40B4-BE49-F238E27FC236}">
                <a16:creationId xmlns:a16="http://schemas.microsoft.com/office/drawing/2014/main" id="{4E01B3D9-B931-46EB-AF87-61C0716EC435}"/>
              </a:ext>
            </a:extLst>
          </p:cNvPr>
          <p:cNvSpPr txBox="1">
            <a:spLocks noChangeArrowheads="1"/>
          </p:cNvSpPr>
          <p:nvPr userDrawn="1"/>
        </p:nvSpPr>
        <p:spPr bwMode="auto">
          <a:xfrm>
            <a:off x="9601200" y="6326187"/>
            <a:ext cx="18288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0" hangingPunct="0"/>
            <a:r>
              <a:rPr lang="en-US" sz="1200" dirty="0">
                <a:solidFill>
                  <a:schemeClr val="accent1">
                    <a:lumMod val="90000"/>
                  </a:schemeClr>
                </a:solidFill>
                <a:latin typeface="Bookman Old Style" panose="02050604050505020204" pitchFamily="18" charset="0"/>
              </a:rPr>
              <a:t>Michigan State Council</a:t>
            </a:r>
          </a:p>
          <a:p>
            <a:pPr eaLnBrk="0" hangingPunct="0"/>
            <a:endParaRPr lang="en-US" sz="300" dirty="0">
              <a:solidFill>
                <a:schemeClr val="accent1">
                  <a:lumMod val="90000"/>
                </a:schemeClr>
              </a:solidFill>
              <a:latin typeface="Bookman Old Style" panose="02050604050505020204" pitchFamily="18" charset="0"/>
            </a:endParaRPr>
          </a:p>
          <a:p>
            <a:pPr eaLnBrk="0" hangingPunct="0"/>
            <a:r>
              <a:rPr lang="en-US" sz="1200" dirty="0">
                <a:solidFill>
                  <a:schemeClr val="accent1">
                    <a:lumMod val="90000"/>
                  </a:schemeClr>
                </a:solidFill>
                <a:latin typeface="Bookman Old Style" panose="02050604050505020204" pitchFamily="18" charset="0"/>
              </a:rPr>
              <a:t>Knights of Columbus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4800" y="381000"/>
            <a:ext cx="23876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0" y="381000"/>
            <a:ext cx="69596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0" y="381000"/>
            <a:ext cx="9550400" cy="1143000"/>
          </a:xfrm>
        </p:spPr>
        <p:txBody>
          <a:bodyPr/>
          <a:lstStyle/>
          <a:p>
            <a:r>
              <a:rPr lang="en-US"/>
              <a:t>Click to edit Master title style</a:t>
            </a:r>
          </a:p>
        </p:txBody>
      </p:sp>
      <p:sp>
        <p:nvSpPr>
          <p:cNvPr id="3" name="Text Placeholder 2"/>
          <p:cNvSpPr>
            <a:spLocks noGrp="1"/>
          </p:cNvSpPr>
          <p:nvPr>
            <p:ph type="body" sz="half" idx="1"/>
          </p:nvPr>
        </p:nvSpPr>
        <p:spPr>
          <a:xfrm>
            <a:off x="2133600" y="1752600"/>
            <a:ext cx="462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59600" y="1752600"/>
            <a:ext cx="462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381000"/>
            <a:ext cx="10566400" cy="1143000"/>
          </a:xfrm>
        </p:spPr>
        <p:txBody>
          <a:bodyPr/>
          <a:lstStyle>
            <a:lvl1pPr>
              <a:defRPr b="1" i="1">
                <a:solidFill>
                  <a:schemeClr val="tx1"/>
                </a:solidFill>
                <a:effectLst>
                  <a:outerShdw blurRad="38100" dist="38100" dir="2700000" algn="tl">
                    <a:srgbClr val="000000">
                      <a:alpha val="43137"/>
                    </a:srgb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1219200" y="1828800"/>
            <a:ext cx="9448800" cy="4114800"/>
          </a:xfrm>
        </p:spPr>
        <p:txBody>
          <a:bodyPr/>
          <a:lstStyle>
            <a:lvl2pPr>
              <a:defRPr sz="24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18" descr="http://www.clker.com/cliparts/k/f/U/j/T/3/michigan-svg-md.png">
            <a:extLst>
              <a:ext uri="{FF2B5EF4-FFF2-40B4-BE49-F238E27FC236}">
                <a16:creationId xmlns:a16="http://schemas.microsoft.com/office/drawing/2014/main" id="{FBAF21FF-91AE-4C5C-8078-79FE0B3D2761}"/>
              </a:ext>
            </a:extLst>
          </p:cNvPr>
          <p:cNvPicPr>
            <a:picLocks noChangeAspect="1" noChangeArrowheads="1"/>
          </p:cNvPicPr>
          <p:nvPr userDrawn="1"/>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853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74302" y="6211094"/>
            <a:ext cx="582402" cy="531812"/>
          </a:xfrm>
          <a:prstGeom prst="rect">
            <a:avLst/>
          </a:prstGeom>
          <a:noFill/>
          <a:effectLst/>
        </p:spPr>
      </p:pic>
      <p:sp>
        <p:nvSpPr>
          <p:cNvPr id="5" name="Text Box 17">
            <a:extLst>
              <a:ext uri="{FF2B5EF4-FFF2-40B4-BE49-F238E27FC236}">
                <a16:creationId xmlns:a16="http://schemas.microsoft.com/office/drawing/2014/main" id="{FE263959-AC83-4A9A-90B7-E5E0BC686C10}"/>
              </a:ext>
            </a:extLst>
          </p:cNvPr>
          <p:cNvSpPr txBox="1">
            <a:spLocks noChangeArrowheads="1"/>
          </p:cNvSpPr>
          <p:nvPr userDrawn="1"/>
        </p:nvSpPr>
        <p:spPr bwMode="auto">
          <a:xfrm>
            <a:off x="9601200" y="6326187"/>
            <a:ext cx="18288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0" hangingPunct="0"/>
            <a:r>
              <a:rPr lang="en-US" sz="1200" dirty="0">
                <a:solidFill>
                  <a:schemeClr val="accent1">
                    <a:lumMod val="90000"/>
                  </a:schemeClr>
                </a:solidFill>
                <a:latin typeface="Bookman Old Style" panose="02050604050505020204" pitchFamily="18" charset="0"/>
              </a:rPr>
              <a:t>Michigan State Council</a:t>
            </a:r>
          </a:p>
          <a:p>
            <a:pPr eaLnBrk="0" hangingPunct="0"/>
            <a:endParaRPr lang="en-US" sz="300" dirty="0">
              <a:solidFill>
                <a:schemeClr val="accent1">
                  <a:lumMod val="90000"/>
                </a:schemeClr>
              </a:solidFill>
              <a:latin typeface="Bookman Old Style" panose="02050604050505020204" pitchFamily="18" charset="0"/>
            </a:endParaRPr>
          </a:p>
          <a:p>
            <a:pPr eaLnBrk="0" hangingPunct="0"/>
            <a:r>
              <a:rPr lang="en-US" sz="1200" dirty="0">
                <a:solidFill>
                  <a:schemeClr val="accent1">
                    <a:lumMod val="90000"/>
                  </a:schemeClr>
                </a:solidFill>
                <a:latin typeface="Bookman Old Style" panose="02050604050505020204" pitchFamily="18" charset="0"/>
              </a:rPr>
              <a:t>Knights of Columbus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pic>
        <p:nvPicPr>
          <p:cNvPr id="4" name="Picture 18" descr="http://www.clker.com/cliparts/k/f/U/j/T/3/michigan-svg-md.png">
            <a:extLst>
              <a:ext uri="{FF2B5EF4-FFF2-40B4-BE49-F238E27FC236}">
                <a16:creationId xmlns:a16="http://schemas.microsoft.com/office/drawing/2014/main" id="{AB55A3FF-E60C-4186-BEEA-D96AAC00C845}"/>
              </a:ext>
            </a:extLst>
          </p:cNvPr>
          <p:cNvPicPr>
            <a:picLocks noChangeAspect="1" noChangeArrowheads="1"/>
          </p:cNvPicPr>
          <p:nvPr userDrawn="1"/>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853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74302" y="6211094"/>
            <a:ext cx="582402" cy="531812"/>
          </a:xfrm>
          <a:prstGeom prst="rect">
            <a:avLst/>
          </a:prstGeom>
          <a:noFill/>
          <a:effectLst/>
        </p:spPr>
      </p:pic>
      <p:sp>
        <p:nvSpPr>
          <p:cNvPr id="5" name="Text Box 17">
            <a:extLst>
              <a:ext uri="{FF2B5EF4-FFF2-40B4-BE49-F238E27FC236}">
                <a16:creationId xmlns:a16="http://schemas.microsoft.com/office/drawing/2014/main" id="{C2923602-E288-4886-92A3-57A976E13B87}"/>
              </a:ext>
            </a:extLst>
          </p:cNvPr>
          <p:cNvSpPr txBox="1">
            <a:spLocks noChangeArrowheads="1"/>
          </p:cNvSpPr>
          <p:nvPr userDrawn="1"/>
        </p:nvSpPr>
        <p:spPr bwMode="auto">
          <a:xfrm>
            <a:off x="9601200" y="6326187"/>
            <a:ext cx="18288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0" hangingPunct="0"/>
            <a:r>
              <a:rPr lang="en-US" sz="1200" dirty="0">
                <a:solidFill>
                  <a:schemeClr val="accent1">
                    <a:lumMod val="90000"/>
                  </a:schemeClr>
                </a:solidFill>
                <a:latin typeface="Bookman Old Style" panose="02050604050505020204" pitchFamily="18" charset="0"/>
              </a:rPr>
              <a:t>Michigan State Council</a:t>
            </a:r>
          </a:p>
          <a:p>
            <a:pPr eaLnBrk="0" hangingPunct="0"/>
            <a:endParaRPr lang="en-US" sz="300" dirty="0">
              <a:solidFill>
                <a:schemeClr val="accent1">
                  <a:lumMod val="90000"/>
                </a:schemeClr>
              </a:solidFill>
              <a:latin typeface="Bookman Old Style" panose="02050604050505020204" pitchFamily="18" charset="0"/>
            </a:endParaRPr>
          </a:p>
          <a:p>
            <a:pPr eaLnBrk="0" hangingPunct="0"/>
            <a:r>
              <a:rPr lang="en-US" sz="1200" dirty="0">
                <a:solidFill>
                  <a:schemeClr val="accent1">
                    <a:lumMod val="90000"/>
                  </a:schemeClr>
                </a:solidFill>
                <a:latin typeface="Bookman Old Style" panose="02050604050505020204" pitchFamily="18" charset="0"/>
              </a:rPr>
              <a:t>Knights of Columbus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33600" y="1752600"/>
            <a:ext cx="4622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59600" y="1752600"/>
            <a:ext cx="4622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18" descr="http://www.clker.com/cliparts/k/f/U/j/T/3/michigan-svg-md.png">
            <a:extLst>
              <a:ext uri="{FF2B5EF4-FFF2-40B4-BE49-F238E27FC236}">
                <a16:creationId xmlns:a16="http://schemas.microsoft.com/office/drawing/2014/main" id="{E55A9F40-7472-4CD0-9313-60EADBA6586D}"/>
              </a:ext>
            </a:extLst>
          </p:cNvPr>
          <p:cNvPicPr>
            <a:picLocks noChangeAspect="1" noChangeArrowheads="1"/>
          </p:cNvPicPr>
          <p:nvPr userDrawn="1"/>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853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74302" y="6211094"/>
            <a:ext cx="582402" cy="531812"/>
          </a:xfrm>
          <a:prstGeom prst="rect">
            <a:avLst/>
          </a:prstGeom>
          <a:noFill/>
          <a:effectLst/>
        </p:spPr>
      </p:pic>
      <p:sp>
        <p:nvSpPr>
          <p:cNvPr id="6" name="Text Box 17">
            <a:extLst>
              <a:ext uri="{FF2B5EF4-FFF2-40B4-BE49-F238E27FC236}">
                <a16:creationId xmlns:a16="http://schemas.microsoft.com/office/drawing/2014/main" id="{CF64599E-8F4A-48A2-BDA6-420E0B7DBB7E}"/>
              </a:ext>
            </a:extLst>
          </p:cNvPr>
          <p:cNvSpPr txBox="1">
            <a:spLocks noChangeArrowheads="1"/>
          </p:cNvSpPr>
          <p:nvPr userDrawn="1"/>
        </p:nvSpPr>
        <p:spPr bwMode="auto">
          <a:xfrm>
            <a:off x="9601200" y="6326187"/>
            <a:ext cx="18288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0" hangingPunct="0"/>
            <a:r>
              <a:rPr lang="en-US" sz="1200" dirty="0">
                <a:solidFill>
                  <a:schemeClr val="accent1">
                    <a:lumMod val="90000"/>
                  </a:schemeClr>
                </a:solidFill>
                <a:latin typeface="Bookman Old Style" panose="02050604050505020204" pitchFamily="18" charset="0"/>
              </a:rPr>
              <a:t>Michigan State Council</a:t>
            </a:r>
          </a:p>
          <a:p>
            <a:pPr eaLnBrk="0" hangingPunct="0"/>
            <a:endParaRPr lang="en-US" sz="300" dirty="0">
              <a:solidFill>
                <a:schemeClr val="accent1">
                  <a:lumMod val="90000"/>
                </a:schemeClr>
              </a:solidFill>
              <a:latin typeface="Bookman Old Style" panose="02050604050505020204" pitchFamily="18" charset="0"/>
            </a:endParaRPr>
          </a:p>
          <a:p>
            <a:pPr eaLnBrk="0" hangingPunct="0"/>
            <a:r>
              <a:rPr lang="en-US" sz="1200" dirty="0">
                <a:solidFill>
                  <a:schemeClr val="accent1">
                    <a:lumMod val="90000"/>
                  </a:schemeClr>
                </a:solidFill>
                <a:latin typeface="Bookman Old Style" panose="02050604050505020204" pitchFamily="18" charset="0"/>
              </a:rPr>
              <a:t>Knights of Columbus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18" descr="http://www.clker.com/cliparts/k/f/U/j/T/3/michigan-svg-md.png">
            <a:extLst>
              <a:ext uri="{FF2B5EF4-FFF2-40B4-BE49-F238E27FC236}">
                <a16:creationId xmlns:a16="http://schemas.microsoft.com/office/drawing/2014/main" id="{15713170-62E9-4DC0-AA12-7ADB60CEB5C9}"/>
              </a:ext>
            </a:extLst>
          </p:cNvPr>
          <p:cNvPicPr>
            <a:picLocks noChangeAspect="1" noChangeArrowheads="1"/>
          </p:cNvPicPr>
          <p:nvPr userDrawn="1"/>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853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74302" y="6211094"/>
            <a:ext cx="582402" cy="531812"/>
          </a:xfrm>
          <a:prstGeom prst="rect">
            <a:avLst/>
          </a:prstGeom>
          <a:noFill/>
          <a:effectLst/>
        </p:spPr>
      </p:pic>
      <p:sp>
        <p:nvSpPr>
          <p:cNvPr id="8" name="Text Box 17">
            <a:extLst>
              <a:ext uri="{FF2B5EF4-FFF2-40B4-BE49-F238E27FC236}">
                <a16:creationId xmlns:a16="http://schemas.microsoft.com/office/drawing/2014/main" id="{3F637088-1DF9-4C0A-86AC-B44E00C61ECA}"/>
              </a:ext>
            </a:extLst>
          </p:cNvPr>
          <p:cNvSpPr txBox="1">
            <a:spLocks noChangeArrowheads="1"/>
          </p:cNvSpPr>
          <p:nvPr userDrawn="1"/>
        </p:nvSpPr>
        <p:spPr bwMode="auto">
          <a:xfrm>
            <a:off x="9601200" y="6326187"/>
            <a:ext cx="18288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0" hangingPunct="0"/>
            <a:r>
              <a:rPr lang="en-US" sz="1200" dirty="0">
                <a:solidFill>
                  <a:schemeClr val="accent1">
                    <a:lumMod val="90000"/>
                  </a:schemeClr>
                </a:solidFill>
                <a:latin typeface="Bookman Old Style" panose="02050604050505020204" pitchFamily="18" charset="0"/>
              </a:rPr>
              <a:t>Michigan State Council</a:t>
            </a:r>
          </a:p>
          <a:p>
            <a:pPr eaLnBrk="0" hangingPunct="0"/>
            <a:endParaRPr lang="en-US" sz="300" dirty="0">
              <a:solidFill>
                <a:schemeClr val="accent1">
                  <a:lumMod val="90000"/>
                </a:schemeClr>
              </a:solidFill>
              <a:latin typeface="Bookman Old Style" panose="02050604050505020204" pitchFamily="18" charset="0"/>
            </a:endParaRPr>
          </a:p>
          <a:p>
            <a:pPr eaLnBrk="0" hangingPunct="0"/>
            <a:r>
              <a:rPr lang="en-US" sz="1200" dirty="0">
                <a:solidFill>
                  <a:schemeClr val="accent1">
                    <a:lumMod val="90000"/>
                  </a:schemeClr>
                </a:solidFill>
                <a:latin typeface="Bookman Old Style" panose="02050604050505020204" pitchFamily="18" charset="0"/>
              </a:rPr>
              <a:t>Knights of Columbus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3" name="Picture 18" descr="http://www.clker.com/cliparts/k/f/U/j/T/3/michigan-svg-md.png">
            <a:extLst>
              <a:ext uri="{FF2B5EF4-FFF2-40B4-BE49-F238E27FC236}">
                <a16:creationId xmlns:a16="http://schemas.microsoft.com/office/drawing/2014/main" id="{3FB67AF0-A316-4A48-90DF-C75EEC01E0BD}"/>
              </a:ext>
            </a:extLst>
          </p:cNvPr>
          <p:cNvPicPr>
            <a:picLocks noChangeAspect="1" noChangeArrowheads="1"/>
          </p:cNvPicPr>
          <p:nvPr userDrawn="1"/>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853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74302" y="6211094"/>
            <a:ext cx="582402" cy="531812"/>
          </a:xfrm>
          <a:prstGeom prst="rect">
            <a:avLst/>
          </a:prstGeom>
          <a:noFill/>
          <a:effectLst/>
        </p:spPr>
      </p:pic>
      <p:sp>
        <p:nvSpPr>
          <p:cNvPr id="4" name="Text Box 17">
            <a:extLst>
              <a:ext uri="{FF2B5EF4-FFF2-40B4-BE49-F238E27FC236}">
                <a16:creationId xmlns:a16="http://schemas.microsoft.com/office/drawing/2014/main" id="{E6A67F02-C7C7-46F4-A825-01B244165AB0}"/>
              </a:ext>
            </a:extLst>
          </p:cNvPr>
          <p:cNvSpPr txBox="1">
            <a:spLocks noChangeArrowheads="1"/>
          </p:cNvSpPr>
          <p:nvPr userDrawn="1"/>
        </p:nvSpPr>
        <p:spPr bwMode="auto">
          <a:xfrm>
            <a:off x="9601200" y="6326187"/>
            <a:ext cx="18288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0" hangingPunct="0"/>
            <a:r>
              <a:rPr lang="en-US" sz="1200" dirty="0">
                <a:solidFill>
                  <a:schemeClr val="accent1">
                    <a:lumMod val="90000"/>
                  </a:schemeClr>
                </a:solidFill>
                <a:latin typeface="Bookman Old Style" panose="02050604050505020204" pitchFamily="18" charset="0"/>
              </a:rPr>
              <a:t>Michigan State Council</a:t>
            </a:r>
          </a:p>
          <a:p>
            <a:pPr eaLnBrk="0" hangingPunct="0"/>
            <a:endParaRPr lang="en-US" sz="300" dirty="0">
              <a:solidFill>
                <a:schemeClr val="accent1">
                  <a:lumMod val="90000"/>
                </a:schemeClr>
              </a:solidFill>
              <a:latin typeface="Bookman Old Style" panose="02050604050505020204" pitchFamily="18" charset="0"/>
            </a:endParaRPr>
          </a:p>
          <a:p>
            <a:pPr eaLnBrk="0" hangingPunct="0"/>
            <a:r>
              <a:rPr lang="en-US" sz="1200" dirty="0">
                <a:solidFill>
                  <a:schemeClr val="accent1">
                    <a:lumMod val="90000"/>
                  </a:schemeClr>
                </a:solidFill>
                <a:latin typeface="Bookman Old Style" panose="02050604050505020204" pitchFamily="18" charset="0"/>
              </a:rPr>
              <a:t>Knights of Columbus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8" descr="http://www.clker.com/cliparts/k/f/U/j/T/3/michigan-svg-md.png">
            <a:extLst>
              <a:ext uri="{FF2B5EF4-FFF2-40B4-BE49-F238E27FC236}">
                <a16:creationId xmlns:a16="http://schemas.microsoft.com/office/drawing/2014/main" id="{A42A85D2-B3B2-46EB-BC5D-B3BE3D131F38}"/>
              </a:ext>
            </a:extLst>
          </p:cNvPr>
          <p:cNvPicPr>
            <a:picLocks noChangeAspect="1" noChangeArrowheads="1"/>
          </p:cNvPicPr>
          <p:nvPr userDrawn="1"/>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853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1474302" y="6211094"/>
            <a:ext cx="582402" cy="531812"/>
          </a:xfrm>
          <a:prstGeom prst="rect">
            <a:avLst/>
          </a:prstGeom>
          <a:noFill/>
          <a:effectLst/>
        </p:spPr>
      </p:pic>
      <p:sp>
        <p:nvSpPr>
          <p:cNvPr id="3" name="Text Box 17">
            <a:extLst>
              <a:ext uri="{FF2B5EF4-FFF2-40B4-BE49-F238E27FC236}">
                <a16:creationId xmlns:a16="http://schemas.microsoft.com/office/drawing/2014/main" id="{26BAF67E-D48C-43F3-99BE-A95AEEFCD8EC}"/>
              </a:ext>
            </a:extLst>
          </p:cNvPr>
          <p:cNvSpPr txBox="1">
            <a:spLocks noChangeArrowheads="1"/>
          </p:cNvSpPr>
          <p:nvPr userDrawn="1"/>
        </p:nvSpPr>
        <p:spPr bwMode="auto">
          <a:xfrm>
            <a:off x="9601200" y="6326187"/>
            <a:ext cx="18288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0" hangingPunct="0"/>
            <a:r>
              <a:rPr lang="en-US" sz="1200" dirty="0">
                <a:solidFill>
                  <a:schemeClr val="accent1">
                    <a:lumMod val="90000"/>
                  </a:schemeClr>
                </a:solidFill>
                <a:latin typeface="Bookman Old Style" panose="02050604050505020204" pitchFamily="18" charset="0"/>
              </a:rPr>
              <a:t>Michigan State Council</a:t>
            </a:r>
          </a:p>
          <a:p>
            <a:pPr eaLnBrk="0" hangingPunct="0"/>
            <a:endParaRPr lang="en-US" sz="300" dirty="0">
              <a:solidFill>
                <a:schemeClr val="accent1">
                  <a:lumMod val="90000"/>
                </a:schemeClr>
              </a:solidFill>
              <a:latin typeface="Bookman Old Style" panose="02050604050505020204" pitchFamily="18" charset="0"/>
            </a:endParaRPr>
          </a:p>
          <a:p>
            <a:pPr eaLnBrk="0" hangingPunct="0"/>
            <a:r>
              <a:rPr lang="en-US" sz="1200" dirty="0">
                <a:solidFill>
                  <a:schemeClr val="accent1">
                    <a:lumMod val="90000"/>
                  </a:schemeClr>
                </a:solidFill>
                <a:latin typeface="Bookman Old Style" panose="02050604050505020204" pitchFamily="18" charset="0"/>
              </a:rPr>
              <a:t>Knights of Columbus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https://en.wikipedia.org/wiki/Knights_of_Columbus"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2032000" y="381000"/>
            <a:ext cx="9550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2" name="Rectangle 3"/>
          <p:cNvSpPr>
            <a:spLocks noGrp="1" noChangeArrowheads="1"/>
          </p:cNvSpPr>
          <p:nvPr>
            <p:ph type="body" idx="1"/>
          </p:nvPr>
        </p:nvSpPr>
        <p:spPr bwMode="auto">
          <a:xfrm>
            <a:off x="2133600" y="1752600"/>
            <a:ext cx="94488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b="1">
          <a:solidFill>
            <a:schemeClr val="tx1"/>
          </a:solidFill>
          <a:latin typeface="+mj-lt"/>
          <a:ea typeface="+mj-ea"/>
          <a:cs typeface="+mj-cs"/>
        </a:defRPr>
      </a:lvl1pPr>
      <a:lvl2pPr algn="ctr" rtl="0" eaLnBrk="1" fontAlgn="base" hangingPunct="1">
        <a:spcBef>
          <a:spcPct val="0"/>
        </a:spcBef>
        <a:spcAft>
          <a:spcPct val="0"/>
        </a:spcAft>
        <a:defRPr sz="4400">
          <a:solidFill>
            <a:schemeClr val="bg1"/>
          </a:solidFill>
          <a:latin typeface="Trump Mediaeval" charset="0"/>
        </a:defRPr>
      </a:lvl2pPr>
      <a:lvl3pPr algn="ctr" rtl="0" eaLnBrk="1" fontAlgn="base" hangingPunct="1">
        <a:spcBef>
          <a:spcPct val="0"/>
        </a:spcBef>
        <a:spcAft>
          <a:spcPct val="0"/>
        </a:spcAft>
        <a:defRPr sz="4400">
          <a:solidFill>
            <a:schemeClr val="bg1"/>
          </a:solidFill>
          <a:latin typeface="Trump Mediaeval" charset="0"/>
        </a:defRPr>
      </a:lvl3pPr>
      <a:lvl4pPr algn="ctr" rtl="0" eaLnBrk="1" fontAlgn="base" hangingPunct="1">
        <a:spcBef>
          <a:spcPct val="0"/>
        </a:spcBef>
        <a:spcAft>
          <a:spcPct val="0"/>
        </a:spcAft>
        <a:defRPr sz="4400">
          <a:solidFill>
            <a:schemeClr val="bg1"/>
          </a:solidFill>
          <a:latin typeface="Trump Mediaeval" charset="0"/>
        </a:defRPr>
      </a:lvl4pPr>
      <a:lvl5pPr algn="ctr" rtl="0" eaLnBrk="1" fontAlgn="base" hangingPunct="1">
        <a:spcBef>
          <a:spcPct val="0"/>
        </a:spcBef>
        <a:spcAft>
          <a:spcPct val="0"/>
        </a:spcAft>
        <a:defRPr sz="4400">
          <a:solidFill>
            <a:schemeClr val="bg1"/>
          </a:solidFill>
          <a:latin typeface="Trump Mediaeval" charset="0"/>
        </a:defRPr>
      </a:lvl5pPr>
      <a:lvl6pPr marL="457200" algn="ctr" rtl="0" eaLnBrk="1" fontAlgn="base" hangingPunct="1">
        <a:spcBef>
          <a:spcPct val="0"/>
        </a:spcBef>
        <a:spcAft>
          <a:spcPct val="0"/>
        </a:spcAft>
        <a:defRPr sz="4400">
          <a:solidFill>
            <a:schemeClr val="bg1"/>
          </a:solidFill>
          <a:latin typeface="Trump Mediaeval" charset="0"/>
        </a:defRPr>
      </a:lvl6pPr>
      <a:lvl7pPr marL="914400" algn="ctr" rtl="0" eaLnBrk="1" fontAlgn="base" hangingPunct="1">
        <a:spcBef>
          <a:spcPct val="0"/>
        </a:spcBef>
        <a:spcAft>
          <a:spcPct val="0"/>
        </a:spcAft>
        <a:defRPr sz="4400">
          <a:solidFill>
            <a:schemeClr val="bg1"/>
          </a:solidFill>
          <a:latin typeface="Trump Mediaeval" charset="0"/>
        </a:defRPr>
      </a:lvl7pPr>
      <a:lvl8pPr marL="1371600" algn="ctr" rtl="0" eaLnBrk="1" fontAlgn="base" hangingPunct="1">
        <a:spcBef>
          <a:spcPct val="0"/>
        </a:spcBef>
        <a:spcAft>
          <a:spcPct val="0"/>
        </a:spcAft>
        <a:defRPr sz="4400">
          <a:solidFill>
            <a:schemeClr val="bg1"/>
          </a:solidFill>
          <a:latin typeface="Trump Mediaeval" charset="0"/>
        </a:defRPr>
      </a:lvl8pPr>
      <a:lvl9pPr marL="1828800" algn="ctr" rtl="0" eaLnBrk="1" fontAlgn="base" hangingPunct="1">
        <a:spcBef>
          <a:spcPct val="0"/>
        </a:spcBef>
        <a:spcAft>
          <a:spcPct val="0"/>
        </a:spcAft>
        <a:defRPr sz="4400">
          <a:solidFill>
            <a:schemeClr val="bg1"/>
          </a:solidFill>
          <a:latin typeface="Trump Mediaeval" charset="0"/>
        </a:defRPr>
      </a:lvl9pPr>
    </p:titleStyle>
    <p:bodyStyle>
      <a:lvl1pPr marL="342900" indent="-342900" algn="l" rtl="0" eaLnBrk="1" fontAlgn="base" hangingPunct="1">
        <a:spcBef>
          <a:spcPct val="20000"/>
        </a:spcBef>
        <a:spcAft>
          <a:spcPct val="0"/>
        </a:spcAft>
        <a:buFontTx/>
        <a:buBlip>
          <a:blip r:embed="rId15">
            <a:extLst>
              <a:ext uri="{837473B0-CC2E-450A-ABE3-18F120FF3D39}">
                <a1611:picAttrSrcUrl xmlns:a1611="http://schemas.microsoft.com/office/drawing/2016/11/main" r:id="rId16"/>
              </a:ext>
            </a:extLst>
          </a:blip>
        </a:buBlip>
        <a:defRPr sz="3200">
          <a:solidFill>
            <a:schemeClr val="tx1"/>
          </a:solidFill>
          <a:latin typeface="+mn-lt"/>
          <a:ea typeface="+mn-ea"/>
          <a:cs typeface="+mn-cs"/>
        </a:defRPr>
      </a:lvl1pPr>
      <a:lvl2pPr marL="742950" indent="-285750" algn="l" rtl="0" eaLnBrk="1" fontAlgn="base" hangingPunct="1">
        <a:spcBef>
          <a:spcPct val="20000"/>
        </a:spcBef>
        <a:spcAft>
          <a:spcPct val="0"/>
        </a:spcAft>
        <a:buFontTx/>
        <a:buBlip>
          <a:blip r:embed="rId15">
            <a:extLst>
              <a:ext uri="{837473B0-CC2E-450A-ABE3-18F120FF3D39}">
                <a1611:picAttrSrcUrl xmlns:a1611="http://schemas.microsoft.com/office/drawing/2016/11/main" r:id="rId16"/>
              </a:ext>
            </a:extLst>
          </a:blip>
        </a:buBlip>
        <a:defRPr sz="2800">
          <a:solidFill>
            <a:schemeClr val="tx1"/>
          </a:solidFill>
          <a:latin typeface="+mn-lt"/>
        </a:defRPr>
      </a:lvl2pPr>
      <a:lvl3pPr marL="1143000" indent="-228600" algn="l" rtl="0" eaLnBrk="1" fontAlgn="base" hangingPunct="1">
        <a:spcBef>
          <a:spcPct val="20000"/>
        </a:spcBef>
        <a:spcAft>
          <a:spcPct val="0"/>
        </a:spcAft>
        <a:buFontTx/>
        <a:buBlip>
          <a:blip r:embed="rId15">
            <a:extLst>
              <a:ext uri="{837473B0-CC2E-450A-ABE3-18F120FF3D39}">
                <a1611:picAttrSrcUrl xmlns:a1611="http://schemas.microsoft.com/office/drawing/2016/11/main" r:id="rId16"/>
              </a:ext>
            </a:extLst>
          </a:blip>
        </a:buBlip>
        <a:defRPr sz="2400">
          <a:solidFill>
            <a:schemeClr val="tx1"/>
          </a:solidFill>
          <a:latin typeface="+mn-lt"/>
        </a:defRPr>
      </a:lvl3pPr>
      <a:lvl4pPr marL="1600200" indent="-228600" algn="l" rtl="0" eaLnBrk="1" fontAlgn="base" hangingPunct="1">
        <a:spcBef>
          <a:spcPct val="20000"/>
        </a:spcBef>
        <a:spcAft>
          <a:spcPct val="0"/>
        </a:spcAft>
        <a:buFontTx/>
        <a:buBlip>
          <a:blip r:embed="rId15">
            <a:extLst>
              <a:ext uri="{837473B0-CC2E-450A-ABE3-18F120FF3D39}">
                <a1611:picAttrSrcUrl xmlns:a1611="http://schemas.microsoft.com/office/drawing/2016/11/main" r:id="rId16"/>
              </a:ext>
            </a:extLst>
          </a:blip>
        </a:buBlip>
        <a:defRPr sz="2000">
          <a:solidFill>
            <a:schemeClr val="tx1"/>
          </a:solidFill>
          <a:latin typeface="+mn-lt"/>
        </a:defRPr>
      </a:lvl4pPr>
      <a:lvl5pPr marL="2057400" indent="-228600" algn="l" rtl="0" eaLnBrk="1" fontAlgn="base" hangingPunct="1">
        <a:spcBef>
          <a:spcPct val="20000"/>
        </a:spcBef>
        <a:spcAft>
          <a:spcPct val="0"/>
        </a:spcAft>
        <a:buFontTx/>
        <a:buBlip>
          <a:blip r:embed="rId15">
            <a:extLst>
              <a:ext uri="{837473B0-CC2E-450A-ABE3-18F120FF3D39}">
                <a1611:picAttrSrcUrl xmlns:a1611="http://schemas.microsoft.com/office/drawing/2016/11/main" r:id="rId16"/>
              </a:ext>
            </a:extLst>
          </a:blip>
        </a:buBlip>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kofc.org/resources/officer-resources/administration/forms/"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hyperlink" Target="https://www.kofc.org/resources/officer-resources/engagement/faith-in-action-programs/resources/#tabset=tabset-tab-set-faith-in-action-resources&amp;tab=tab-block-54975" TargetMode="External"/><Relationship Id="rId13" Type="http://schemas.openxmlformats.org/officeDocument/2006/relationships/image" Target="../media/image21.png"/><Relationship Id="rId18" Type="http://schemas.openxmlformats.org/officeDocument/2006/relationships/hyperlink" Target="https://en.wikipedia.org/wiki/Knights_of_Columbus" TargetMode="External"/><Relationship Id="rId3" Type="http://schemas.openxmlformats.org/officeDocument/2006/relationships/hyperlink" Target="https://www.kofc.org/resources/officer-resources/engagement/faith-in-action-programs/resources/#tabset=tabset-tab-set-faith-in-action-resources&amp;tab=tab-block-54980" TargetMode="External"/><Relationship Id="rId7" Type="http://schemas.openxmlformats.org/officeDocument/2006/relationships/image" Target="../media/image18.png"/><Relationship Id="rId12" Type="http://schemas.openxmlformats.org/officeDocument/2006/relationships/hyperlink" Target="https://www.kofc.org/resources/officer-resources/engagement/faith-in-action-programs/resources/#tabset=tabset-tab-set-faith-in-action-resources&amp;tab=tab-block-54978" TargetMode="External"/><Relationship Id="rId17" Type="http://schemas.openxmlformats.org/officeDocument/2006/relationships/image" Target="../media/image2.png"/><Relationship Id="rId2" Type="http://schemas.openxmlformats.org/officeDocument/2006/relationships/notesSlide" Target="../notesSlides/notesSlide8.xml"/><Relationship Id="rId16"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hyperlink" Target="https://www.kofc.org/resources/officer-resources/engagement/faith-in-action-programs/resources/#tabset=tabset-tab-set-faith-in-action-resources&amp;tab=tab-block-54976" TargetMode="External"/><Relationship Id="rId11" Type="http://schemas.openxmlformats.org/officeDocument/2006/relationships/image" Target="../media/image20.png"/><Relationship Id="rId5" Type="http://schemas.microsoft.com/office/2007/relationships/hdphoto" Target="../media/hdphoto2.wdp"/><Relationship Id="rId15" Type="http://schemas.openxmlformats.org/officeDocument/2006/relationships/image" Target="../media/image22.png"/><Relationship Id="rId10" Type="http://schemas.openxmlformats.org/officeDocument/2006/relationships/hyperlink" Target="https://www.kofc.org/resources/officer-resources/engagement/faith-in-action-programs/resources/#tabset=tabset-tab-set-faith-in-action-resources&amp;tab=tab-block-54977" TargetMode="External"/><Relationship Id="rId4" Type="http://schemas.openxmlformats.org/officeDocument/2006/relationships/image" Target="../media/image17.png"/><Relationship Id="rId9" Type="http://schemas.openxmlformats.org/officeDocument/2006/relationships/image" Target="../media/image19.png"/><Relationship Id="rId14" Type="http://schemas.openxmlformats.org/officeDocument/2006/relationships/hyperlink" Target="https://www.kofc.org/resources/officer-resources/engagement/faith-in-action-programs/resources/#tabset=tabset-tab-set-faith-in-action-resources&amp;tab=tab-block-54979"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emf"/><Relationship Id="rId7" Type="http://schemas.openxmlformats.org/officeDocument/2006/relationships/image" Target="../media/image27.png"/><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oleObject" Target="../embeddings/oleObject2.bin"/><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Knights_of_Columbus"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8.png"/><Relationship Id="rId5" Type="http://schemas.microsoft.com/office/2007/relationships/hdphoto" Target="../media/hdphoto3.wdp"/><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7.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www.kofc.org/en/who-we-are/our-faith/cor.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xml"/><Relationship Id="rId5" Type="http://schemas.microsoft.com/office/2007/relationships/hdphoto" Target="../media/hdphoto4.wdp"/><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9.tm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1.tmp"/><Relationship Id="rId2" Type="http://schemas.openxmlformats.org/officeDocument/2006/relationships/image" Target="../media/image40.tmp"/><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image" Target="../media/image42.tmp"/><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s://en.wikipedia.org/wiki/Knights_of_Columbus"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about:blank"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microsoft.com/office/2007/relationships/hdphoto" Target="../media/hdphoto5.wdp"/></Relationships>
</file>

<file path=ppt/slides/_rels/slide64.xml.rels><?xml version="1.0" encoding="UTF-8" standalone="yes"?>
<Relationships xmlns="http://schemas.openxmlformats.org/package/2006/relationships"><Relationship Id="rId3" Type="http://schemas.openxmlformats.org/officeDocument/2006/relationships/hyperlink" Target="mailto:m.handley@mikofc.org"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48.png"/></Relationships>
</file>

<file path=ppt/slides/_rels/slide65.xml.rels><?xml version="1.0" encoding="UTF-8" standalone="yes"?>
<Relationships xmlns="http://schemas.openxmlformats.org/package/2006/relationships"><Relationship Id="rId3" Type="http://schemas.openxmlformats.org/officeDocument/2006/relationships/hyperlink" Target="https://www.kofc.org/en/news-room/fraternal-leader-advisory/index.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7.png"/><Relationship Id="rId4" Type="http://schemas.openxmlformats.org/officeDocument/2006/relationships/image" Target="../media/image49.png"/></Relationships>
</file>

<file path=ppt/slides/_rels/slide6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7.png"/><Relationship Id="rId9" Type="http://schemas.openxmlformats.org/officeDocument/2006/relationships/image" Target="../media/image56.png"/></Relationships>
</file>

<file path=ppt/slides/_rels/slide6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7.png"/></Relationships>
</file>

<file path=ppt/slides/_rels/slide6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hyperlink" Target="https://goto.webcasts.com/starthere.jsp?ei=1749197&amp;tp_key=38c7825c2e" TargetMode="External"/><Relationship Id="rId13" Type="http://schemas.openxmlformats.org/officeDocument/2006/relationships/hyperlink" Target="https://goto.webcasts.com/starthere.jsp?ei=1753524&amp;tp_key=ea0ca3e9d7" TargetMode="External"/><Relationship Id="rId18" Type="http://schemas.openxmlformats.org/officeDocument/2006/relationships/package" Target="../embeddings/Microsoft_Excel_Worksheet.xlsx"/><Relationship Id="rId3" Type="http://schemas.openxmlformats.org/officeDocument/2006/relationships/hyperlink" Target="https://goto.webcasts.com/starthere.jsp?ei=1752260&amp;tp_key=2c21eabb06" TargetMode="External"/><Relationship Id="rId7" Type="http://schemas.openxmlformats.org/officeDocument/2006/relationships/hyperlink" Target="https://files.kofc.org/download/assets/Public+Relations+And+Publicity+Guide/125e7e8e932a11f0a03cb600c4c6bd4f" TargetMode="External"/><Relationship Id="rId12" Type="http://schemas.openxmlformats.org/officeDocument/2006/relationships/hyperlink" Target="https://goto.webcasts.com/starthere.jsp?ei=1755197&amp;tp_key=92b0caf1be" TargetMode="External"/><Relationship Id="rId17" Type="http://schemas.openxmlformats.org/officeDocument/2006/relationships/hyperlink" Target="kofc.org/resources/officer-resources/engagement/membership-growth/resources-for-new-councils/" TargetMode="External"/><Relationship Id="rId2" Type="http://schemas.openxmlformats.org/officeDocument/2006/relationships/notesSlide" Target="../notesSlides/notesSlide5.xml"/><Relationship Id="rId16" Type="http://schemas.openxmlformats.org/officeDocument/2006/relationships/image" Target="../media/image13.emf"/><Relationship Id="rId1" Type="http://schemas.openxmlformats.org/officeDocument/2006/relationships/slideLayout" Target="../slideLayouts/slideLayout6.xml"/><Relationship Id="rId6" Type="http://schemas.openxmlformats.org/officeDocument/2006/relationships/hyperlink" Target="https://goto.webcasts.com/starthere.jsp?ei=1738882&amp;tp_key=279b61008c" TargetMode="External"/><Relationship Id="rId11" Type="http://schemas.openxmlformats.org/officeDocument/2006/relationships/hyperlink" Target="https://goto.webcasts.com/starthere.jsp?ei=1753526&amp;tp_key=fd40deb4e3" TargetMode="External"/><Relationship Id="rId5" Type="http://schemas.openxmlformats.org/officeDocument/2006/relationships/hyperlink" Target="https://files.kofc.org/download/assets/Protocol+Meetings+And+Ceremonials/c3a20f2c932911f0aeddd6b255be74eb" TargetMode="External"/><Relationship Id="rId15" Type="http://schemas.openxmlformats.org/officeDocument/2006/relationships/hyperlink" Target="https://goto.webcasts.com/starthere.jsp?ei=1735030&amp;tp_key=56fe462021" TargetMode="External"/><Relationship Id="rId10" Type="http://schemas.openxmlformats.org/officeDocument/2006/relationships/hyperlink" Target="https://goto.webcasts.com/starthere.jsp?ei=1752737&amp;tp_key=77dc920c12" TargetMode="External"/><Relationship Id="rId19" Type="http://schemas.openxmlformats.org/officeDocument/2006/relationships/image" Target="../media/image14.emf"/><Relationship Id="rId4" Type="http://schemas.openxmlformats.org/officeDocument/2006/relationships/hyperlink" Target="https://www.kofc.org/resources/college-councils/resources/internal-council-communication/" TargetMode="External"/><Relationship Id="rId9" Type="http://schemas.openxmlformats.org/officeDocument/2006/relationships/hyperlink" Target="https://goto.webcasts.com/starthere.jsp?ei=1748745&amp;tp_key=94525eadbd" TargetMode="External"/><Relationship Id="rId14" Type="http://schemas.openxmlformats.org/officeDocument/2006/relationships/hyperlink" Target="https://goto.webcasts.com/starthere.jsp?ei=1734317&amp;tp_key=a503784672"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kofc.org/resources/officer-resources/administration/training/fraternal-training/#tabset=tabset-sticky-tab-fraternal-training&amp;tab=tab-block-27423"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2CC9E-4E74-B31D-852F-DB02949728E6}"/>
              </a:ext>
            </a:extLst>
          </p:cNvPr>
          <p:cNvSpPr>
            <a:spLocks noGrp="1"/>
          </p:cNvSpPr>
          <p:nvPr>
            <p:ph type="title"/>
          </p:nvPr>
        </p:nvSpPr>
        <p:spPr>
          <a:xfrm>
            <a:off x="1219200" y="381000"/>
            <a:ext cx="9906000" cy="5410200"/>
          </a:xfrm>
        </p:spPr>
        <p:txBody>
          <a:bodyPr/>
          <a:lstStyle/>
          <a:p>
            <a:r>
              <a:rPr lang="en-US" sz="9600" dirty="0"/>
              <a:t>Evangelization and Faith Formation</a:t>
            </a:r>
          </a:p>
        </p:txBody>
      </p:sp>
      <p:pic>
        <p:nvPicPr>
          <p:cNvPr id="4" name="Picture 3" descr="A logo with hands around each other&#10;&#10;AI-generated content may be incorrect.">
            <a:extLst>
              <a:ext uri="{FF2B5EF4-FFF2-40B4-BE49-F238E27FC236}">
                <a16:creationId xmlns:a16="http://schemas.microsoft.com/office/drawing/2014/main" id="{A4139F6A-CED7-B1CC-66EB-B55AAC0252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599" y="76200"/>
            <a:ext cx="1828801" cy="1828801"/>
          </a:xfrm>
          <a:prstGeom prst="rect">
            <a:avLst/>
          </a:prstGeom>
        </p:spPr>
      </p:pic>
    </p:spTree>
    <p:extLst>
      <p:ext uri="{BB962C8B-B14F-4D97-AF65-F5344CB8AC3E}">
        <p14:creationId xmlns:p14="http://schemas.microsoft.com/office/powerpoint/2010/main" val="1945235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7CDE7-9523-04AD-12F4-02CA43E20910}"/>
              </a:ext>
            </a:extLst>
          </p:cNvPr>
          <p:cNvSpPr>
            <a:spLocks noGrp="1"/>
          </p:cNvSpPr>
          <p:nvPr>
            <p:ph type="title"/>
          </p:nvPr>
        </p:nvSpPr>
        <p:spPr>
          <a:xfrm>
            <a:off x="88899" y="76200"/>
            <a:ext cx="5905501" cy="1143000"/>
          </a:xfrm>
        </p:spPr>
        <p:txBody>
          <a:bodyPr/>
          <a:lstStyle/>
          <a:p>
            <a:r>
              <a:rPr lang="en-US" dirty="0"/>
              <a:t>Link to Supreme Forms</a:t>
            </a:r>
          </a:p>
        </p:txBody>
      </p:sp>
      <p:pic>
        <p:nvPicPr>
          <p:cNvPr id="4" name="Picture 3">
            <a:hlinkClick r:id="rId3"/>
            <a:extLst>
              <a:ext uri="{FF2B5EF4-FFF2-40B4-BE49-F238E27FC236}">
                <a16:creationId xmlns:a16="http://schemas.microsoft.com/office/drawing/2014/main" id="{B6FC1AD3-4E94-C154-2732-A0601086E78F}"/>
              </a:ext>
            </a:extLst>
          </p:cNvPr>
          <p:cNvPicPr>
            <a:picLocks noChangeAspect="1"/>
          </p:cNvPicPr>
          <p:nvPr/>
        </p:nvPicPr>
        <p:blipFill>
          <a:blip r:embed="rId4"/>
          <a:stretch>
            <a:fillRect/>
          </a:stretch>
        </p:blipFill>
        <p:spPr>
          <a:xfrm>
            <a:off x="6102350" y="76200"/>
            <a:ext cx="5308600" cy="670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1">
            <a:extLst>
              <a:ext uri="{FF2B5EF4-FFF2-40B4-BE49-F238E27FC236}">
                <a16:creationId xmlns:a16="http://schemas.microsoft.com/office/drawing/2014/main" id="{2C644AE5-5AA6-5E64-0DD5-753BA80BCC93}"/>
              </a:ext>
            </a:extLst>
          </p:cNvPr>
          <p:cNvSpPr>
            <a:spLocks noChangeArrowheads="1"/>
          </p:cNvSpPr>
          <p:nvPr/>
        </p:nvSpPr>
        <p:spPr bwMode="auto">
          <a:xfrm>
            <a:off x="88899" y="804893"/>
            <a:ext cx="577850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Use the </a:t>
            </a:r>
            <a:r>
              <a:rPr kumimoji="0" lang="en-US" altLang="en-US" sz="1800" b="1" i="0" u="none" strike="noStrike" cap="none" normalizeH="0" baseline="0" dirty="0">
                <a:ln>
                  <a:noFill/>
                </a:ln>
                <a:solidFill>
                  <a:schemeClr val="tx1"/>
                </a:solidFill>
                <a:effectLst/>
                <a:latin typeface="Arial" panose="020B0604020202020204" pitchFamily="34" charset="0"/>
              </a:rPr>
              <a:t>Knights of Columbus Forms Page</a:t>
            </a:r>
            <a:r>
              <a:rPr kumimoji="0" lang="en-US" altLang="en-US" sz="1800" b="0" i="0" u="none" strike="noStrike" cap="none" normalizeH="0" baseline="0" dirty="0">
                <a:ln>
                  <a:noFill/>
                </a:ln>
                <a:solidFill>
                  <a:schemeClr val="tx1"/>
                </a:solidFill>
                <a:effectLst/>
                <a:latin typeface="Arial" panose="020B0604020202020204" pitchFamily="34" charset="0"/>
              </a:rPr>
              <a:t> as your central resource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Navigate to: </a:t>
            </a:r>
            <a:r>
              <a:rPr kumimoji="0" lang="en-US" altLang="en-US" sz="1800" b="1" i="0" u="none" strike="noStrike" cap="none" normalizeH="0" baseline="0" dirty="0">
                <a:ln>
                  <a:noFill/>
                </a:ln>
                <a:solidFill>
                  <a:schemeClr val="tx1"/>
                </a:solidFill>
                <a:effectLst/>
                <a:latin typeface="Arial" panose="020B0604020202020204" pitchFamily="34" charset="0"/>
              </a:rPr>
              <a:t>Resources → Forms → Council</a:t>
            </a:r>
            <a:r>
              <a:rPr kumimoji="0" lang="en-US" altLang="en-US" sz="1800" b="0" i="0" u="none" strike="noStrike" cap="none" normalizeH="0" baseline="0" dirty="0">
                <a:ln>
                  <a:noFill/>
                </a:ln>
                <a:solidFill>
                  <a:schemeClr val="tx1"/>
                </a:solidFill>
                <a:effectLst/>
                <a:latin typeface="Arial" panose="020B0604020202020204" pitchFamily="34" charset="0"/>
              </a:rPr>
              <a:t>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Preferred method: </a:t>
            </a:r>
            <a:r>
              <a:rPr kumimoji="0" lang="en-US" altLang="en-US" sz="1800" b="1" i="0" u="none" strike="noStrike" cap="none" normalizeH="0" baseline="0" dirty="0">
                <a:ln>
                  <a:noFill/>
                </a:ln>
                <a:solidFill>
                  <a:schemeClr val="tx1"/>
                </a:solidFill>
                <a:effectLst/>
                <a:latin typeface="Arial" panose="020B0604020202020204" pitchFamily="34" charset="0"/>
              </a:rPr>
              <a:t>Submit forms online whenever available</a:t>
            </a:r>
            <a:r>
              <a:rPr kumimoji="0" lang="en-US" altLang="en-US" sz="1800" b="0" i="0" u="none" strike="noStrike" cap="none" normalizeH="0" baseline="0" dirty="0">
                <a:ln>
                  <a:noFill/>
                </a:ln>
                <a:solidFill>
                  <a:schemeClr val="tx1"/>
                </a:solidFill>
                <a:effectLst/>
                <a:latin typeface="Arial" panose="020B0604020202020204" pitchFamily="34" charset="0"/>
              </a:rPr>
              <a:t>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Always verify: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Correct form number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Due date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Submission method (Online vs PDF)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Key forms to know: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Form 185</a:t>
            </a:r>
            <a:r>
              <a:rPr kumimoji="0" lang="en-US" altLang="en-US" sz="1800" b="0" i="0" u="none" strike="noStrike" cap="none" normalizeH="0" baseline="0" dirty="0">
                <a:ln>
                  <a:noFill/>
                </a:ln>
                <a:solidFill>
                  <a:schemeClr val="tx1"/>
                </a:solidFill>
                <a:effectLst/>
                <a:latin typeface="Arial" panose="020B0604020202020204" pitchFamily="34" charset="0"/>
              </a:rPr>
              <a:t> – Officers Chosen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Form 365</a:t>
            </a:r>
            <a:r>
              <a:rPr kumimoji="0" lang="en-US" altLang="en-US" sz="1800" b="0" i="0" u="none" strike="noStrike" cap="none" normalizeH="0" baseline="0" dirty="0">
                <a:ln>
                  <a:noFill/>
                </a:ln>
                <a:solidFill>
                  <a:schemeClr val="tx1"/>
                </a:solidFill>
                <a:effectLst/>
                <a:latin typeface="Arial" panose="020B0604020202020204" pitchFamily="34" charset="0"/>
              </a:rPr>
              <a:t> – Program Personnel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Form 1728</a:t>
            </a:r>
            <a:r>
              <a:rPr kumimoji="0" lang="en-US" altLang="en-US" sz="1800" b="0" i="0" u="none" strike="noStrike" cap="none" normalizeH="0" baseline="0" dirty="0">
                <a:ln>
                  <a:noFill/>
                </a:ln>
                <a:solidFill>
                  <a:schemeClr val="tx1"/>
                </a:solidFill>
                <a:effectLst/>
                <a:latin typeface="Arial" panose="020B0604020202020204" pitchFamily="34" charset="0"/>
              </a:rPr>
              <a:t> – Annual Survey </a:t>
            </a:r>
          </a:p>
          <a:p>
            <a:pPr marL="171450" marR="0" lvl="0" indent="-17145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Form 1295</a:t>
            </a:r>
            <a:r>
              <a:rPr kumimoji="0" lang="en-US" altLang="en-US" sz="1800" b="0" i="0" u="none" strike="noStrike" cap="none" normalizeH="0" baseline="0" dirty="0">
                <a:ln>
                  <a:noFill/>
                </a:ln>
                <a:solidFill>
                  <a:schemeClr val="tx1"/>
                </a:solidFill>
                <a:effectLst/>
                <a:latin typeface="Arial" panose="020B0604020202020204" pitchFamily="34" charset="0"/>
              </a:rPr>
              <a:t> –Annual Audit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80338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BD7EB-9431-E984-56E6-1992E8103F82}"/>
              </a:ext>
            </a:extLst>
          </p:cNvPr>
          <p:cNvSpPr>
            <a:spLocks noGrp="1"/>
          </p:cNvSpPr>
          <p:nvPr>
            <p:ph type="title"/>
          </p:nvPr>
        </p:nvSpPr>
        <p:spPr>
          <a:xfrm>
            <a:off x="1600200" y="0"/>
            <a:ext cx="9550400" cy="1143000"/>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Let's Talk Programs</a:t>
            </a:r>
          </a:p>
        </p:txBody>
      </p:sp>
      <p:pic>
        <p:nvPicPr>
          <p:cNvPr id="10242" name="Picture 2">
            <a:hlinkClick r:id="rId3"/>
            <a:extLst>
              <a:ext uri="{FF2B5EF4-FFF2-40B4-BE49-F238E27FC236}">
                <a16:creationId xmlns:a16="http://schemas.microsoft.com/office/drawing/2014/main" id="{284460DE-E535-B5C8-47AA-EAB8E899E1E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091" b="92273" l="2514" r="96648">
                        <a14:foregroundMark x1="10056" y1="54091" x2="6704" y2="63182"/>
                        <a14:foregroundMark x1="37151" y1="92727" x2="35475" y2="90000"/>
                        <a14:foregroundMark x1="2514" y1="63182" x2="2514" y2="63182"/>
                        <a14:foregroundMark x1="92179" y1="56364" x2="91899" y2="55455"/>
                        <a14:foregroundMark x1="96927" y1="42727" x2="96927" y2="42727"/>
                        <a14:foregroundMark x1="64246" y1="9091" x2="64246" y2="9091"/>
                      </a14:backgroundRemoval>
                    </a14:imgEffect>
                  </a14:imgLayer>
                </a14:imgProps>
              </a:ext>
              <a:ext uri="{28A0092B-C50C-407E-A947-70E740481C1C}">
                <a14:useLocalDpi xmlns:a14="http://schemas.microsoft.com/office/drawing/2010/main" val="0"/>
              </a:ext>
            </a:extLst>
          </a:blip>
          <a:srcRect/>
          <a:stretch>
            <a:fillRect/>
          </a:stretch>
        </p:blipFill>
        <p:spPr bwMode="auto">
          <a:xfrm>
            <a:off x="2286000" y="97260"/>
            <a:ext cx="1415715" cy="8699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hlinkClick r:id="rId6"/>
            <a:extLst>
              <a:ext uri="{FF2B5EF4-FFF2-40B4-BE49-F238E27FC236}">
                <a16:creationId xmlns:a16="http://schemas.microsoft.com/office/drawing/2014/main" id="{267ED635-577C-3411-A49D-C78CF538BE6C}"/>
              </a:ext>
            </a:extLst>
          </p:cNvPr>
          <p:cNvPicPr>
            <a:picLocks noChangeAspect="1"/>
          </p:cNvPicPr>
          <p:nvPr/>
        </p:nvPicPr>
        <p:blipFill>
          <a:blip r:embed="rId7"/>
          <a:srcRect l="6075"/>
          <a:stretch>
            <a:fillRect/>
          </a:stretch>
        </p:blipFill>
        <p:spPr>
          <a:xfrm>
            <a:off x="2102878" y="1446780"/>
            <a:ext cx="2006673" cy="3115040"/>
          </a:xfrm>
          <a:prstGeom prst="rect">
            <a:avLst/>
          </a:prstGeom>
        </p:spPr>
      </p:pic>
      <p:pic>
        <p:nvPicPr>
          <p:cNvPr id="6" name="Picture 5">
            <a:hlinkClick r:id="rId8"/>
            <a:extLst>
              <a:ext uri="{FF2B5EF4-FFF2-40B4-BE49-F238E27FC236}">
                <a16:creationId xmlns:a16="http://schemas.microsoft.com/office/drawing/2014/main" id="{C98FA642-307A-C826-7A8B-AB7A75117320}"/>
              </a:ext>
            </a:extLst>
          </p:cNvPr>
          <p:cNvPicPr>
            <a:picLocks noChangeAspect="1"/>
          </p:cNvPicPr>
          <p:nvPr/>
        </p:nvPicPr>
        <p:blipFill>
          <a:blip r:embed="rId9"/>
          <a:stretch>
            <a:fillRect/>
          </a:stretch>
        </p:blipFill>
        <p:spPr>
          <a:xfrm>
            <a:off x="127354" y="1446780"/>
            <a:ext cx="1930255" cy="3096399"/>
          </a:xfrm>
          <a:prstGeom prst="rect">
            <a:avLst/>
          </a:prstGeom>
        </p:spPr>
      </p:pic>
      <p:pic>
        <p:nvPicPr>
          <p:cNvPr id="8" name="Picture 7">
            <a:hlinkClick r:id="rId10"/>
            <a:extLst>
              <a:ext uri="{FF2B5EF4-FFF2-40B4-BE49-F238E27FC236}">
                <a16:creationId xmlns:a16="http://schemas.microsoft.com/office/drawing/2014/main" id="{E3FA50BE-F5D8-DF2E-1B39-BDC14F0BE4D7}"/>
              </a:ext>
            </a:extLst>
          </p:cNvPr>
          <p:cNvPicPr>
            <a:picLocks noChangeAspect="1"/>
          </p:cNvPicPr>
          <p:nvPr/>
        </p:nvPicPr>
        <p:blipFill>
          <a:blip r:embed="rId11"/>
          <a:stretch>
            <a:fillRect/>
          </a:stretch>
        </p:blipFill>
        <p:spPr>
          <a:xfrm>
            <a:off x="4154820" y="1446780"/>
            <a:ext cx="2017116" cy="3115039"/>
          </a:xfrm>
          <a:prstGeom prst="rect">
            <a:avLst/>
          </a:prstGeom>
        </p:spPr>
      </p:pic>
      <p:pic>
        <p:nvPicPr>
          <p:cNvPr id="10" name="Picture 9">
            <a:hlinkClick r:id="rId12"/>
            <a:extLst>
              <a:ext uri="{FF2B5EF4-FFF2-40B4-BE49-F238E27FC236}">
                <a16:creationId xmlns:a16="http://schemas.microsoft.com/office/drawing/2014/main" id="{C4C647D7-7DC6-A87E-5266-3A36DB8C1F2C}"/>
              </a:ext>
            </a:extLst>
          </p:cNvPr>
          <p:cNvPicPr>
            <a:picLocks noChangeAspect="1"/>
          </p:cNvPicPr>
          <p:nvPr/>
        </p:nvPicPr>
        <p:blipFill>
          <a:blip r:embed="rId13"/>
          <a:stretch>
            <a:fillRect/>
          </a:stretch>
        </p:blipFill>
        <p:spPr>
          <a:xfrm>
            <a:off x="6217205" y="1446780"/>
            <a:ext cx="1750800" cy="2739512"/>
          </a:xfrm>
          <a:prstGeom prst="rect">
            <a:avLst/>
          </a:prstGeom>
        </p:spPr>
      </p:pic>
      <p:pic>
        <p:nvPicPr>
          <p:cNvPr id="12" name="Picture 11">
            <a:hlinkClick r:id="rId14"/>
            <a:extLst>
              <a:ext uri="{FF2B5EF4-FFF2-40B4-BE49-F238E27FC236}">
                <a16:creationId xmlns:a16="http://schemas.microsoft.com/office/drawing/2014/main" id="{AD90D929-3CEB-1313-E590-10F3A5095035}"/>
              </a:ext>
            </a:extLst>
          </p:cNvPr>
          <p:cNvPicPr>
            <a:picLocks noChangeAspect="1"/>
          </p:cNvPicPr>
          <p:nvPr/>
        </p:nvPicPr>
        <p:blipFill>
          <a:blip r:embed="rId15"/>
          <a:stretch>
            <a:fillRect/>
          </a:stretch>
        </p:blipFill>
        <p:spPr>
          <a:xfrm>
            <a:off x="8013274" y="1446780"/>
            <a:ext cx="1907346" cy="2971800"/>
          </a:xfrm>
          <a:prstGeom prst="rect">
            <a:avLst/>
          </a:prstGeom>
        </p:spPr>
      </p:pic>
      <p:pic>
        <p:nvPicPr>
          <p:cNvPr id="14" name="Picture 13">
            <a:hlinkClick r:id="rId3"/>
            <a:extLst>
              <a:ext uri="{FF2B5EF4-FFF2-40B4-BE49-F238E27FC236}">
                <a16:creationId xmlns:a16="http://schemas.microsoft.com/office/drawing/2014/main" id="{9DFD5DD5-59EF-CD61-7CC9-43173CB69EE4}"/>
              </a:ext>
            </a:extLst>
          </p:cNvPr>
          <p:cNvPicPr>
            <a:picLocks noChangeAspect="1"/>
          </p:cNvPicPr>
          <p:nvPr/>
        </p:nvPicPr>
        <p:blipFill>
          <a:blip r:embed="rId16"/>
          <a:stretch>
            <a:fillRect/>
          </a:stretch>
        </p:blipFill>
        <p:spPr>
          <a:xfrm>
            <a:off x="9965888" y="1446780"/>
            <a:ext cx="2135794" cy="3115040"/>
          </a:xfrm>
          <a:prstGeom prst="rect">
            <a:avLst/>
          </a:prstGeom>
        </p:spPr>
      </p:pic>
      <p:sp>
        <p:nvSpPr>
          <p:cNvPr id="15" name="TextBox 14">
            <a:extLst>
              <a:ext uri="{FF2B5EF4-FFF2-40B4-BE49-F238E27FC236}">
                <a16:creationId xmlns:a16="http://schemas.microsoft.com/office/drawing/2014/main" id="{7241F94E-FA36-DECE-A0DA-B2E9099B0677}"/>
              </a:ext>
            </a:extLst>
          </p:cNvPr>
          <p:cNvSpPr txBox="1"/>
          <p:nvPr/>
        </p:nvSpPr>
        <p:spPr>
          <a:xfrm>
            <a:off x="293982" y="990600"/>
            <a:ext cx="11807700" cy="523220"/>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Overview            Faith                Family      Community         Life                 Forms</a:t>
            </a:r>
          </a:p>
        </p:txBody>
      </p:sp>
      <p:sp>
        <p:nvSpPr>
          <p:cNvPr id="16" name="Content Placeholder 2">
            <a:extLst>
              <a:ext uri="{FF2B5EF4-FFF2-40B4-BE49-F238E27FC236}">
                <a16:creationId xmlns:a16="http://schemas.microsoft.com/office/drawing/2014/main" id="{E98951F4-4869-0D55-0C78-B6EE2E97EC4E}"/>
              </a:ext>
            </a:extLst>
          </p:cNvPr>
          <p:cNvSpPr txBox="1">
            <a:spLocks/>
          </p:cNvSpPr>
          <p:nvPr/>
        </p:nvSpPr>
        <p:spPr>
          <a:xfrm>
            <a:off x="1600200" y="4722361"/>
            <a:ext cx="10134600" cy="2135640"/>
          </a:xfrm>
          <a:prstGeom prst="rect">
            <a:avLst/>
          </a:prstGeom>
        </p:spPr>
        <p:txBody>
          <a:bodyPr/>
          <a:lstStyle>
            <a:lvl1pPr marL="342900" indent="-342900" algn="l" rtl="0" eaLnBrk="1" fontAlgn="base" hangingPunct="1">
              <a:spcBef>
                <a:spcPct val="20000"/>
              </a:spcBef>
              <a:spcAft>
                <a:spcPct val="0"/>
              </a:spcAft>
              <a:buFontTx/>
              <a:buBlip>
                <a:blip r:embed="rId17">
                  <a:extLst>
                    <a:ext uri="{837473B0-CC2E-450A-ABE3-18F120FF3D39}">
                      <a1611:picAttrSrcUrl xmlns:a1611="http://schemas.microsoft.com/office/drawing/2016/11/main" r:id="rId18"/>
                    </a:ext>
                  </a:extLst>
                </a:blip>
              </a:buBlip>
              <a:defRPr sz="3200">
                <a:solidFill>
                  <a:schemeClr val="tx1"/>
                </a:solidFill>
                <a:latin typeface="+mn-lt"/>
                <a:ea typeface="+mn-ea"/>
                <a:cs typeface="+mn-cs"/>
              </a:defRPr>
            </a:lvl1pPr>
            <a:lvl2pPr marL="742950" indent="-285750" algn="l" rtl="0" eaLnBrk="1" fontAlgn="base" hangingPunct="1">
              <a:spcBef>
                <a:spcPct val="20000"/>
              </a:spcBef>
              <a:spcAft>
                <a:spcPct val="0"/>
              </a:spcAft>
              <a:buFontTx/>
              <a:buBlip>
                <a:blip r:embed="rId17">
                  <a:extLst>
                    <a:ext uri="{837473B0-CC2E-450A-ABE3-18F120FF3D39}">
                      <a1611:picAttrSrcUrl xmlns:a1611="http://schemas.microsoft.com/office/drawing/2016/11/main" r:id="rId18"/>
                    </a:ext>
                  </a:extLst>
                </a:blip>
              </a:buBlip>
              <a:defRPr sz="2800">
                <a:solidFill>
                  <a:schemeClr val="tx1"/>
                </a:solidFill>
                <a:latin typeface="+mn-lt"/>
              </a:defRPr>
            </a:lvl2pPr>
            <a:lvl3pPr marL="1143000" indent="-228600" algn="l" rtl="0" eaLnBrk="1" fontAlgn="base" hangingPunct="1">
              <a:spcBef>
                <a:spcPct val="20000"/>
              </a:spcBef>
              <a:spcAft>
                <a:spcPct val="0"/>
              </a:spcAft>
              <a:buFontTx/>
              <a:buBlip>
                <a:blip r:embed="rId17">
                  <a:extLst>
                    <a:ext uri="{837473B0-CC2E-450A-ABE3-18F120FF3D39}">
                      <a1611:picAttrSrcUrl xmlns:a1611="http://schemas.microsoft.com/office/drawing/2016/11/main" r:id="rId18"/>
                    </a:ext>
                  </a:extLst>
                </a:blip>
              </a:buBlip>
              <a:defRPr sz="2400">
                <a:solidFill>
                  <a:schemeClr val="tx1"/>
                </a:solidFill>
                <a:latin typeface="+mn-lt"/>
              </a:defRPr>
            </a:lvl3pPr>
            <a:lvl4pPr marL="1600200" indent="-228600" algn="l" rtl="0" eaLnBrk="1" fontAlgn="base" hangingPunct="1">
              <a:spcBef>
                <a:spcPct val="20000"/>
              </a:spcBef>
              <a:spcAft>
                <a:spcPct val="0"/>
              </a:spcAft>
              <a:buFontTx/>
              <a:buBlip>
                <a:blip r:embed="rId17">
                  <a:extLst>
                    <a:ext uri="{837473B0-CC2E-450A-ABE3-18F120FF3D39}">
                      <a1611:picAttrSrcUrl xmlns:a1611="http://schemas.microsoft.com/office/drawing/2016/11/main" r:id="rId18"/>
                    </a:ext>
                  </a:extLst>
                </a:blip>
              </a:buBlip>
              <a:defRPr sz="2000">
                <a:solidFill>
                  <a:schemeClr val="tx1"/>
                </a:solidFill>
                <a:latin typeface="+mn-lt"/>
              </a:defRPr>
            </a:lvl4pPr>
            <a:lvl5pPr marL="2057400" indent="-228600" algn="l" rtl="0" eaLnBrk="1" fontAlgn="base" hangingPunct="1">
              <a:spcBef>
                <a:spcPct val="20000"/>
              </a:spcBef>
              <a:spcAft>
                <a:spcPct val="0"/>
              </a:spcAft>
              <a:buFontTx/>
              <a:buBlip>
                <a:blip r:embed="rId17">
                  <a:extLst>
                    <a:ext uri="{837473B0-CC2E-450A-ABE3-18F120FF3D39}">
                      <a1611:picAttrSrcUrl xmlns:a1611="http://schemas.microsoft.com/office/drawing/2016/11/main" r:id="rId18"/>
                    </a:ext>
                  </a:extLst>
                </a:blip>
              </a:buBlip>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a:lstStyle>
          <a:p>
            <a:r>
              <a:rPr lang="en-US" sz="2800" b="1" kern="0" dirty="0"/>
              <a:t>So Many Program Choices with Documentation</a:t>
            </a:r>
          </a:p>
          <a:p>
            <a:r>
              <a:rPr lang="en-US" sz="2800" b="1" kern="0" dirty="0"/>
              <a:t>Supreme as made it easy to choose and run programs </a:t>
            </a:r>
          </a:p>
          <a:p>
            <a:r>
              <a:rPr lang="en-US" sz="2800" b="1" kern="0" dirty="0"/>
              <a:t>This is a lot, however it not all inclusive</a:t>
            </a:r>
            <a:endParaRPr lang="en-US" sz="2000" kern="0" dirty="0"/>
          </a:p>
        </p:txBody>
      </p:sp>
    </p:spTree>
    <p:extLst>
      <p:ext uri="{BB962C8B-B14F-4D97-AF65-F5344CB8AC3E}">
        <p14:creationId xmlns:p14="http://schemas.microsoft.com/office/powerpoint/2010/main" val="47073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E1F4DB-2371-7395-E325-D931382F857D}"/>
              </a:ext>
            </a:extLst>
          </p:cNvPr>
          <p:cNvSpPr>
            <a:spLocks noGrp="1"/>
          </p:cNvSpPr>
          <p:nvPr>
            <p:ph idx="1"/>
          </p:nvPr>
        </p:nvSpPr>
        <p:spPr>
          <a:xfrm>
            <a:off x="838200" y="1524000"/>
            <a:ext cx="5366228" cy="4114800"/>
          </a:xfrm>
        </p:spPr>
        <p:txBody>
          <a:bodyPr/>
          <a:lstStyle/>
          <a:p>
            <a:r>
              <a:rPr lang="en-US" sz="1600" b="1" dirty="0"/>
              <a:t>Honors Our New Leadership: Your council’s ad is a visible sign of support for our newly installed officers, recognizing their commitment to serve Christ, the Church, and the Order.</a:t>
            </a:r>
          </a:p>
          <a:p>
            <a:r>
              <a:rPr lang="en-US" sz="1600" b="1" dirty="0"/>
              <a:t>Supports the Installation Event: Donations help cover the costs of the diocesan installation ceremony and ad book printing, ensuring a dignified celebration worthy of the office and our shared mission.</a:t>
            </a:r>
          </a:p>
          <a:p>
            <a:r>
              <a:rPr lang="en-US" sz="1600" b="1" dirty="0"/>
              <a:t>Builds Fraternal Unity: Participating in the ad book demonstrates council solidarity across the diocese — showing that we stand together as brother Knights supporting one another’s service.</a:t>
            </a:r>
          </a:p>
          <a:p>
            <a:r>
              <a:rPr lang="en-US" sz="1600" b="1" dirty="0"/>
              <a:t>Promotes Your Council’s Good Works: Each ad provides an opportunity to showcase your council’s faith in action — highlighting your local programs, parish involvement, and commitment to charity.</a:t>
            </a:r>
          </a:p>
        </p:txBody>
      </p:sp>
      <p:graphicFrame>
        <p:nvGraphicFramePr>
          <p:cNvPr id="4" name="Object 3">
            <a:extLst>
              <a:ext uri="{FF2B5EF4-FFF2-40B4-BE49-F238E27FC236}">
                <a16:creationId xmlns:a16="http://schemas.microsoft.com/office/drawing/2014/main" id="{4520078B-2A4C-34D7-A64A-23CEDE2F308E}"/>
              </a:ext>
            </a:extLst>
          </p:cNvPr>
          <p:cNvGraphicFramePr>
            <a:graphicFrameLocks noChangeAspect="1"/>
          </p:cNvGraphicFramePr>
          <p:nvPr/>
        </p:nvGraphicFramePr>
        <p:xfrm>
          <a:off x="9844936" y="5506947"/>
          <a:ext cx="1343025" cy="514350"/>
        </p:xfrm>
        <a:graphic>
          <a:graphicData uri="http://schemas.openxmlformats.org/presentationml/2006/ole">
            <mc:AlternateContent xmlns:mc="http://schemas.openxmlformats.org/markup-compatibility/2006">
              <mc:Choice xmlns:v="urn:schemas-microsoft-com:vml" Requires="v">
                <p:oleObj name="Packager Shell Object" showAsIcon="1" r:id="rId2" imgW="1343006" imgH="514548" progId="Package">
                  <p:embed/>
                </p:oleObj>
              </mc:Choice>
              <mc:Fallback>
                <p:oleObj name="Packager Shell Object" showAsIcon="1" r:id="rId2" imgW="1343006" imgH="514548" progId="Package">
                  <p:embed/>
                  <p:pic>
                    <p:nvPicPr>
                      <p:cNvPr id="4" name="Object 3">
                        <a:extLst>
                          <a:ext uri="{FF2B5EF4-FFF2-40B4-BE49-F238E27FC236}">
                            <a16:creationId xmlns:a16="http://schemas.microsoft.com/office/drawing/2014/main" id="{4520078B-2A4C-34D7-A64A-23CEDE2F308E}"/>
                          </a:ext>
                        </a:extLst>
                      </p:cNvPr>
                      <p:cNvPicPr/>
                      <p:nvPr/>
                    </p:nvPicPr>
                    <p:blipFill>
                      <a:blip r:embed="rId3"/>
                      <a:stretch>
                        <a:fillRect/>
                      </a:stretch>
                    </p:blipFill>
                    <p:spPr>
                      <a:xfrm>
                        <a:off x="9844936" y="5506947"/>
                        <a:ext cx="1343025" cy="514350"/>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2E8D49D3-6D2D-2985-BAE2-3CCCD9640BAF}"/>
              </a:ext>
            </a:extLst>
          </p:cNvPr>
          <p:cNvPicPr>
            <a:picLocks noChangeAspect="1"/>
          </p:cNvPicPr>
          <p:nvPr/>
        </p:nvPicPr>
        <p:blipFill>
          <a:blip r:embed="rId4"/>
          <a:stretch>
            <a:fillRect/>
          </a:stretch>
        </p:blipFill>
        <p:spPr>
          <a:xfrm>
            <a:off x="9144000" y="1561047"/>
            <a:ext cx="2744898" cy="37359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8" name="Object 7">
            <a:extLst>
              <a:ext uri="{FF2B5EF4-FFF2-40B4-BE49-F238E27FC236}">
                <a16:creationId xmlns:a16="http://schemas.microsoft.com/office/drawing/2014/main" id="{F9954849-6A42-89BA-A964-00555AE587AE}"/>
              </a:ext>
            </a:extLst>
          </p:cNvPr>
          <p:cNvGraphicFramePr>
            <a:graphicFrameLocks noChangeAspect="1"/>
          </p:cNvGraphicFramePr>
          <p:nvPr/>
        </p:nvGraphicFramePr>
        <p:xfrm>
          <a:off x="6576334" y="5507207"/>
          <a:ext cx="2066925" cy="514350"/>
        </p:xfrm>
        <a:graphic>
          <a:graphicData uri="http://schemas.openxmlformats.org/presentationml/2006/ole">
            <mc:AlternateContent xmlns:mc="http://schemas.openxmlformats.org/markup-compatibility/2006">
              <mc:Choice xmlns:v="urn:schemas-microsoft-com:vml" Requires="v">
                <p:oleObj name="Packager Shell Object" showAsIcon="1" r:id="rId5" imgW="2067055" imgH="514548" progId="Package">
                  <p:embed/>
                </p:oleObj>
              </mc:Choice>
              <mc:Fallback>
                <p:oleObj name="Packager Shell Object" showAsIcon="1" r:id="rId5" imgW="2067055" imgH="514548" progId="Package">
                  <p:embed/>
                  <p:pic>
                    <p:nvPicPr>
                      <p:cNvPr id="8" name="Object 7">
                        <a:extLst>
                          <a:ext uri="{FF2B5EF4-FFF2-40B4-BE49-F238E27FC236}">
                            <a16:creationId xmlns:a16="http://schemas.microsoft.com/office/drawing/2014/main" id="{F9954849-6A42-89BA-A964-00555AE587AE}"/>
                          </a:ext>
                        </a:extLst>
                      </p:cNvPr>
                      <p:cNvPicPr/>
                      <p:nvPr/>
                    </p:nvPicPr>
                    <p:blipFill>
                      <a:blip r:embed="rId6"/>
                      <a:stretch>
                        <a:fillRect/>
                      </a:stretch>
                    </p:blipFill>
                    <p:spPr>
                      <a:xfrm>
                        <a:off x="6576334" y="5507207"/>
                        <a:ext cx="2066925" cy="514350"/>
                      </a:xfrm>
                      <a:prstGeom prst="rect">
                        <a:avLst/>
                      </a:prstGeom>
                    </p:spPr>
                  </p:pic>
                </p:oleObj>
              </mc:Fallback>
            </mc:AlternateContent>
          </a:graphicData>
        </a:graphic>
      </p:graphicFrame>
      <p:pic>
        <p:nvPicPr>
          <p:cNvPr id="11" name="Picture 10" descr="A letter with text on it&#10;&#10;AI-generated content may be incorrect.">
            <a:extLst>
              <a:ext uri="{FF2B5EF4-FFF2-40B4-BE49-F238E27FC236}">
                <a16:creationId xmlns:a16="http://schemas.microsoft.com/office/drawing/2014/main" id="{85FB1B48-6977-458B-CD68-5E323CED5750}"/>
              </a:ext>
            </a:extLst>
          </p:cNvPr>
          <p:cNvPicPr>
            <a:picLocks noChangeAspect="1"/>
          </p:cNvPicPr>
          <p:nvPr/>
        </p:nvPicPr>
        <p:blipFill>
          <a:blip r:embed="rId7"/>
          <a:stretch>
            <a:fillRect/>
          </a:stretch>
        </p:blipFill>
        <p:spPr>
          <a:xfrm>
            <a:off x="6237348" y="1567754"/>
            <a:ext cx="2744898" cy="37300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6A8DA8AD-090B-A899-0CE9-780EE0175E09}"/>
              </a:ext>
            </a:extLst>
          </p:cNvPr>
          <p:cNvPicPr>
            <a:picLocks noChangeAspect="1"/>
          </p:cNvPicPr>
          <p:nvPr/>
        </p:nvPicPr>
        <p:blipFill>
          <a:blip r:embed="rId8"/>
          <a:srcRect l="12963" t="12231" r="12963" b="22532"/>
          <a:stretch>
            <a:fillRect/>
          </a:stretch>
        </p:blipFill>
        <p:spPr>
          <a:xfrm>
            <a:off x="61902" y="137934"/>
            <a:ext cx="1298596" cy="1233666"/>
          </a:xfrm>
          <a:prstGeom prst="rect">
            <a:avLst/>
          </a:prstGeom>
        </p:spPr>
      </p:pic>
      <p:sp>
        <p:nvSpPr>
          <p:cNvPr id="2" name="Title 1">
            <a:extLst>
              <a:ext uri="{FF2B5EF4-FFF2-40B4-BE49-F238E27FC236}">
                <a16:creationId xmlns:a16="http://schemas.microsoft.com/office/drawing/2014/main" id="{DA7C656C-E3F5-7C55-E0EE-5DD67E776E9E}"/>
              </a:ext>
            </a:extLst>
          </p:cNvPr>
          <p:cNvSpPr>
            <a:spLocks noGrp="1"/>
          </p:cNvSpPr>
          <p:nvPr>
            <p:ph type="title"/>
          </p:nvPr>
        </p:nvSpPr>
        <p:spPr>
          <a:xfrm>
            <a:off x="1143000" y="220895"/>
            <a:ext cx="10566400" cy="1143000"/>
          </a:xfrm>
        </p:spPr>
        <p:txBody>
          <a:bodyPr/>
          <a:lstStyle/>
          <a:p>
            <a:r>
              <a:rPr lang="en-US" sz="4000" dirty="0"/>
              <a:t>Please Consider Helping Fund State Leadership Installation Via an Add Book Donation</a:t>
            </a:r>
          </a:p>
        </p:txBody>
      </p:sp>
      <p:sp>
        <p:nvSpPr>
          <p:cNvPr id="13" name="TextBox 12">
            <a:extLst>
              <a:ext uri="{FF2B5EF4-FFF2-40B4-BE49-F238E27FC236}">
                <a16:creationId xmlns:a16="http://schemas.microsoft.com/office/drawing/2014/main" id="{0D8494CA-4166-46EC-C0CD-0112E06EF589}"/>
              </a:ext>
            </a:extLst>
          </p:cNvPr>
          <p:cNvSpPr txBox="1"/>
          <p:nvPr/>
        </p:nvSpPr>
        <p:spPr>
          <a:xfrm>
            <a:off x="3200400" y="6047839"/>
            <a:ext cx="4711867"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Advertisement for the “We are One Committee”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Trump Mediaeval"/>
                <a:ea typeface="+mn-ea"/>
                <a:cs typeface="+mn-cs"/>
              </a:rPr>
              <a:t>Thank you for your support!</a:t>
            </a:r>
          </a:p>
        </p:txBody>
      </p:sp>
    </p:spTree>
    <p:extLst>
      <p:ext uri="{BB962C8B-B14F-4D97-AF65-F5344CB8AC3E}">
        <p14:creationId xmlns:p14="http://schemas.microsoft.com/office/powerpoint/2010/main" val="1557967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068CF-9FD8-DE00-5B6C-BC2B499CBB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DABD8-2AC2-8708-9876-485ABACD343C}"/>
              </a:ext>
            </a:extLst>
          </p:cNvPr>
          <p:cNvSpPr>
            <a:spLocks noGrp="1"/>
          </p:cNvSpPr>
          <p:nvPr>
            <p:ph type="title"/>
          </p:nvPr>
        </p:nvSpPr>
        <p:spPr>
          <a:xfrm>
            <a:off x="956353" y="-129104"/>
            <a:ext cx="10566400" cy="1143000"/>
          </a:xfrm>
        </p:spPr>
        <p:txBody>
          <a:bodyPr/>
          <a:lstStyle/>
          <a:p>
            <a:r>
              <a:rPr lang="en-US" dirty="0"/>
              <a:t>Installation Add Book Team</a:t>
            </a:r>
          </a:p>
        </p:txBody>
      </p:sp>
      <p:sp>
        <p:nvSpPr>
          <p:cNvPr id="3" name="Content Placeholder 2">
            <a:extLst>
              <a:ext uri="{FF2B5EF4-FFF2-40B4-BE49-F238E27FC236}">
                <a16:creationId xmlns:a16="http://schemas.microsoft.com/office/drawing/2014/main" id="{C21F3A62-447A-A9BD-9EE1-CCB444003D86}"/>
              </a:ext>
            </a:extLst>
          </p:cNvPr>
          <p:cNvSpPr>
            <a:spLocks noGrp="1"/>
          </p:cNvSpPr>
          <p:nvPr>
            <p:ph idx="1"/>
          </p:nvPr>
        </p:nvSpPr>
        <p:spPr>
          <a:xfrm>
            <a:off x="7559640" y="609600"/>
            <a:ext cx="4876798" cy="5866187"/>
          </a:xfrm>
        </p:spPr>
        <p:txBody>
          <a:bodyPr/>
          <a:lstStyle/>
          <a:p>
            <a:pPr marL="914400">
              <a:buNone/>
            </a:pPr>
            <a:r>
              <a:rPr lang="en-US" sz="2400" dirty="0">
                <a:solidFill>
                  <a:srgbClr val="222222"/>
                </a:solidFill>
                <a:latin typeface="Wingdings" panose="05000000000000000000" pitchFamily="2" charset="2"/>
              </a:rPr>
              <a:t>Ø</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Gaylord</a:t>
            </a:r>
          </a:p>
          <a:p>
            <a:pPr marL="1371600">
              <a:buNone/>
            </a:pPr>
            <a:r>
              <a:rPr lang="en-US" sz="2400" dirty="0">
                <a:solidFill>
                  <a:srgbClr val="222222"/>
                </a:solidFill>
                <a:latin typeface="Aptos" panose="020B0004020202020204" pitchFamily="34" charset="0"/>
              </a:rPr>
              <a:t>1.</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Larry Herman</a:t>
            </a:r>
          </a:p>
          <a:p>
            <a:pPr marL="1371600">
              <a:buNone/>
            </a:pPr>
            <a:r>
              <a:rPr lang="en-US" sz="2400" dirty="0">
                <a:solidFill>
                  <a:srgbClr val="222222"/>
                </a:solidFill>
                <a:latin typeface="Aptos" panose="020B0004020202020204" pitchFamily="34" charset="0"/>
              </a:rPr>
              <a:t>2.</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Roger Markham (DD201)</a:t>
            </a:r>
          </a:p>
          <a:p>
            <a:pPr marL="914400">
              <a:buNone/>
            </a:pPr>
            <a:r>
              <a:rPr lang="en-US" sz="2400" dirty="0">
                <a:solidFill>
                  <a:srgbClr val="222222"/>
                </a:solidFill>
                <a:latin typeface="Wingdings" panose="05000000000000000000" pitchFamily="2" charset="2"/>
              </a:rPr>
              <a:t>Ø</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Saginaw</a:t>
            </a:r>
          </a:p>
          <a:p>
            <a:pPr marL="1371600">
              <a:buNone/>
            </a:pPr>
            <a:r>
              <a:rPr lang="en-US" sz="2400" dirty="0">
                <a:solidFill>
                  <a:srgbClr val="222222"/>
                </a:solidFill>
                <a:latin typeface="Aptos" panose="020B0004020202020204" pitchFamily="34" charset="0"/>
              </a:rPr>
              <a:t>1.</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Bradley Covaleski (DD705)</a:t>
            </a:r>
          </a:p>
          <a:p>
            <a:pPr marL="1371600">
              <a:buNone/>
            </a:pPr>
            <a:r>
              <a:rPr lang="en-US" sz="2400" dirty="0">
                <a:solidFill>
                  <a:srgbClr val="222222"/>
                </a:solidFill>
                <a:latin typeface="Aptos" panose="020B0004020202020204" pitchFamily="34" charset="0"/>
              </a:rPr>
              <a:t>2.</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Richard Gilles  (DD702)</a:t>
            </a:r>
          </a:p>
          <a:p>
            <a:pPr marL="914400">
              <a:buNone/>
            </a:pPr>
            <a:r>
              <a:rPr lang="en-US" sz="2400" dirty="0">
                <a:solidFill>
                  <a:srgbClr val="222222"/>
                </a:solidFill>
                <a:latin typeface="Wingdings" panose="05000000000000000000" pitchFamily="2" charset="2"/>
              </a:rPr>
              <a:t>Ø</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Detroit East</a:t>
            </a:r>
          </a:p>
          <a:p>
            <a:pPr marL="1371600">
              <a:buNone/>
            </a:pPr>
            <a:r>
              <a:rPr lang="en-US" sz="2400" dirty="0">
                <a:solidFill>
                  <a:srgbClr val="222222"/>
                </a:solidFill>
                <a:latin typeface="Aptos" panose="020B0004020202020204" pitchFamily="34" charset="0"/>
              </a:rPr>
              <a:t>1.</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Wally Papciak</a:t>
            </a:r>
          </a:p>
          <a:p>
            <a:pPr marL="1371600">
              <a:buNone/>
            </a:pPr>
            <a:r>
              <a:rPr lang="en-US" sz="2400" dirty="0">
                <a:solidFill>
                  <a:srgbClr val="222222"/>
                </a:solidFill>
                <a:latin typeface="Aptos" panose="020B0004020202020204" pitchFamily="34" charset="0"/>
              </a:rPr>
              <a:t>2.</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Matt Hoxie</a:t>
            </a:r>
          </a:p>
          <a:p>
            <a:pPr marL="914400">
              <a:buNone/>
            </a:pPr>
            <a:r>
              <a:rPr lang="en-US" sz="2400" dirty="0">
                <a:solidFill>
                  <a:srgbClr val="222222"/>
                </a:solidFill>
                <a:latin typeface="Wingdings" panose="05000000000000000000" pitchFamily="2" charset="2"/>
              </a:rPr>
              <a:t>Ø</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Detroit West</a:t>
            </a:r>
          </a:p>
          <a:p>
            <a:pPr marL="1371600">
              <a:buNone/>
            </a:pPr>
            <a:r>
              <a:rPr lang="en-US" sz="2400" dirty="0">
                <a:solidFill>
                  <a:srgbClr val="222222"/>
                </a:solidFill>
                <a:latin typeface="Aptos" panose="020B0004020202020204" pitchFamily="34" charset="0"/>
              </a:rPr>
              <a:t>1.</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Gary Mallia (DD112)</a:t>
            </a:r>
          </a:p>
          <a:p>
            <a:pPr marL="1371600">
              <a:buNone/>
            </a:pPr>
            <a:r>
              <a:rPr lang="en-US" sz="2400" dirty="0">
                <a:solidFill>
                  <a:srgbClr val="222222"/>
                </a:solidFill>
                <a:latin typeface="Aptos" panose="020B0004020202020204" pitchFamily="34" charset="0"/>
              </a:rPr>
              <a:t>2.</a:t>
            </a:r>
            <a:r>
              <a:rPr lang="en-US" sz="600" dirty="0">
                <a:solidFill>
                  <a:srgbClr val="222222"/>
                </a:solidFill>
                <a:latin typeface="Times New Roman" panose="02020603050405020304" pitchFamily="18" charset="0"/>
              </a:rPr>
              <a:t>      </a:t>
            </a:r>
            <a:r>
              <a:rPr lang="en-US" sz="2400" dirty="0">
                <a:solidFill>
                  <a:srgbClr val="222222"/>
                </a:solidFill>
                <a:latin typeface="Aptos" panose="020B0004020202020204" pitchFamily="34" charset="0"/>
              </a:rPr>
              <a:t>Michael King (DD106)</a:t>
            </a:r>
          </a:p>
        </p:txBody>
      </p:sp>
      <p:sp>
        <p:nvSpPr>
          <p:cNvPr id="6" name="TextBox 5">
            <a:extLst>
              <a:ext uri="{FF2B5EF4-FFF2-40B4-BE49-F238E27FC236}">
                <a16:creationId xmlns:a16="http://schemas.microsoft.com/office/drawing/2014/main" id="{860F9FC1-153A-0892-C299-F2DB8C491991}"/>
              </a:ext>
            </a:extLst>
          </p:cNvPr>
          <p:cNvSpPr txBox="1"/>
          <p:nvPr/>
        </p:nvSpPr>
        <p:spPr>
          <a:xfrm>
            <a:off x="4724400" y="7010400"/>
            <a:ext cx="6429054"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Michael King	106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Roger Markum	201	</a:t>
            </a:r>
            <a:r>
              <a:rPr kumimoji="0" lang="en-US" sz="1800" b="0" i="0" u="none" strike="noStrike" kern="1200" cap="none" spc="0" normalizeH="0" baseline="0" noProof="0" dirty="0" err="1">
                <a:ln>
                  <a:noFill/>
                </a:ln>
                <a:solidFill>
                  <a:srgbClr val="000000"/>
                </a:solidFill>
                <a:effectLst/>
                <a:uLnTx/>
                <a:uFillTx/>
                <a:latin typeface="Trump Mediaeval"/>
                <a:ea typeface="+mn-ea"/>
                <a:cs typeface="+mn-cs"/>
              </a:rPr>
              <a:t>Gayloard</a:t>
            </a:r>
            <a:endParaRPr kumimoji="0" lang="en-US" sz="1800" b="0" i="0" u="none" strike="noStrike" kern="1200" cap="none" spc="0" normalizeH="0" baseline="0" noProof="0" dirty="0">
              <a:ln>
                <a:noFill/>
              </a:ln>
              <a:solidFill>
                <a:srgbClr val="000000"/>
              </a:solidFill>
              <a:effectLst/>
              <a:uLnTx/>
              <a:uFillTx/>
              <a:latin typeface="Trump Mediaev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Bradley Covaleski	705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Richard Gilles	702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Wally Papciak &lt;w.papciak@mikofc.org&gt;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Matt Hoxsie &lt;m.hoxsie@mikofc.org&gt;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 "William Leveque Sr." &lt;w.leveque@mikofc.org&gt;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Joseph </a:t>
            </a:r>
            <a:r>
              <a:rPr kumimoji="0" lang="en-US" sz="1800" b="0" i="0" u="none" strike="noStrike" kern="1200" cap="none" spc="0" normalizeH="0" baseline="0" noProof="0" dirty="0" err="1">
                <a:ln>
                  <a:noFill/>
                </a:ln>
                <a:solidFill>
                  <a:srgbClr val="000000"/>
                </a:solidFill>
                <a:effectLst/>
                <a:uLnTx/>
                <a:uFillTx/>
                <a:latin typeface="Trump Mediaeval"/>
                <a:ea typeface="+mn-ea"/>
                <a:cs typeface="+mn-cs"/>
              </a:rPr>
              <a:t>Yekulis</a:t>
            </a:r>
            <a:r>
              <a:rPr kumimoji="0" lang="en-US" sz="1800" b="0" i="0" u="none" strike="noStrike" kern="1200" cap="none" spc="0" normalizeH="0" baseline="0" noProof="0" dirty="0">
                <a:ln>
                  <a:noFill/>
                </a:ln>
                <a:solidFill>
                  <a:srgbClr val="000000"/>
                </a:solidFill>
                <a:effectLst/>
                <a:uLnTx/>
                <a:uFillTx/>
                <a:latin typeface="Trump Mediaeval"/>
                <a:ea typeface="+mn-ea"/>
                <a:cs typeface="+mn-cs"/>
              </a:rPr>
              <a:t> &lt;j.yekulis@mikofc.org&gt;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Robert Bagley &lt;r.bagley@mikofc.org&gt;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Robert </a:t>
            </a:r>
            <a:r>
              <a:rPr kumimoji="0" lang="en-US" sz="1800" b="0" i="0" u="none" strike="noStrike" kern="1200" cap="none" spc="0" normalizeH="0" baseline="0" noProof="0" dirty="0" err="1">
                <a:ln>
                  <a:noFill/>
                </a:ln>
                <a:solidFill>
                  <a:srgbClr val="000000"/>
                </a:solidFill>
                <a:effectLst/>
                <a:uLnTx/>
                <a:uFillTx/>
                <a:latin typeface="Trump Mediaeval"/>
                <a:ea typeface="+mn-ea"/>
                <a:cs typeface="+mn-cs"/>
              </a:rPr>
              <a:t>Wassick</a:t>
            </a:r>
            <a:r>
              <a:rPr kumimoji="0" lang="en-US" sz="1800" b="0" i="0" u="none" strike="noStrike" kern="1200" cap="none" spc="0" normalizeH="0" baseline="0" noProof="0" dirty="0">
                <a:ln>
                  <a:noFill/>
                </a:ln>
                <a:solidFill>
                  <a:srgbClr val="000000"/>
                </a:solidFill>
                <a:effectLst/>
                <a:uLnTx/>
                <a:uFillTx/>
                <a:latin typeface="Trump Mediaeval"/>
                <a:ea typeface="+mn-ea"/>
                <a:cs typeface="+mn-cs"/>
              </a:rPr>
              <a:t> &lt;r.wassick@mikofc.org&gt;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Larry Adams &lt;l.adams@mikofc.org&gt;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Larry Herman &lt;l.herman@mikofc.org&gt;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District Deputy 112 &lt;dd112@mikofc.org&gt;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District Deputy 106 &lt;dd106@mikofc.org&gt;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District Deputy 705 &lt;dd705@mikofc.org&gt;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District Deputy 702 &lt;dd702@mikofc.org&gt;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ump Mediaeval"/>
                <a:ea typeface="+mn-ea"/>
                <a:cs typeface="+mn-cs"/>
              </a:rPr>
              <a:t>District Deputy 201 &lt;dd201@mikofc.org&gt;		</a:t>
            </a:r>
          </a:p>
        </p:txBody>
      </p:sp>
      <p:sp>
        <p:nvSpPr>
          <p:cNvPr id="9" name="Content Placeholder 2">
            <a:extLst>
              <a:ext uri="{FF2B5EF4-FFF2-40B4-BE49-F238E27FC236}">
                <a16:creationId xmlns:a16="http://schemas.microsoft.com/office/drawing/2014/main" id="{94EBCDE5-8E0C-EB91-1846-83DF1A514DD7}"/>
              </a:ext>
            </a:extLst>
          </p:cNvPr>
          <p:cNvSpPr txBox="1">
            <a:spLocks/>
          </p:cNvSpPr>
          <p:nvPr/>
        </p:nvSpPr>
        <p:spPr bwMode="auto">
          <a:xfrm>
            <a:off x="-228600" y="762000"/>
            <a:ext cx="4800600" cy="58661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Tx/>
              <a:buBlip>
                <a:blip r:embed="rId2">
                  <a:extLst>
                    <a:ext uri="{837473B0-CC2E-450A-ABE3-18F120FF3D39}">
                      <a1611:picAttrSrcUrl xmlns:a1611="http://schemas.microsoft.com/office/drawing/2016/11/main" r:id="rId3"/>
                    </a:ext>
                  </a:extLst>
                </a:blip>
              </a:buBlip>
              <a:defRPr sz="3200">
                <a:solidFill>
                  <a:schemeClr val="tx1"/>
                </a:solidFill>
                <a:latin typeface="+mn-lt"/>
                <a:ea typeface="+mn-ea"/>
                <a:cs typeface="+mn-cs"/>
              </a:defRPr>
            </a:lvl1pPr>
            <a:lvl2pPr marL="742950" indent="-285750" algn="l" rtl="0" eaLnBrk="1" fontAlgn="base" hangingPunct="1">
              <a:spcBef>
                <a:spcPct val="20000"/>
              </a:spcBef>
              <a:spcAft>
                <a:spcPct val="0"/>
              </a:spcAft>
              <a:buFontTx/>
              <a:buBlip>
                <a:blip r:embed="rId2">
                  <a:extLst>
                    <a:ext uri="{837473B0-CC2E-450A-ABE3-18F120FF3D39}">
                      <a1611:picAttrSrcUrl xmlns:a1611="http://schemas.microsoft.com/office/drawing/2016/11/main" r:id="rId3"/>
                    </a:ext>
                  </a:extLst>
                </a:blip>
              </a:buBlip>
              <a:defRPr sz="2400">
                <a:solidFill>
                  <a:schemeClr val="tx1"/>
                </a:solidFill>
                <a:latin typeface="+mn-lt"/>
              </a:defRPr>
            </a:lvl2pPr>
            <a:lvl3pPr marL="1143000" indent="-228600" algn="l" rtl="0" eaLnBrk="1" fontAlgn="base" hangingPunct="1">
              <a:spcBef>
                <a:spcPct val="20000"/>
              </a:spcBef>
              <a:spcAft>
                <a:spcPct val="0"/>
              </a:spcAft>
              <a:buFontTx/>
              <a:buBlip>
                <a:blip r:embed="rId2">
                  <a:extLst>
                    <a:ext uri="{837473B0-CC2E-450A-ABE3-18F120FF3D39}">
                      <a1611:picAttrSrcUrl xmlns:a1611="http://schemas.microsoft.com/office/drawing/2016/11/main" r:id="rId3"/>
                    </a:ext>
                  </a:extLst>
                </a:blip>
              </a:buBlip>
              <a:defRPr sz="1600">
                <a:solidFill>
                  <a:schemeClr val="tx1"/>
                </a:solidFill>
                <a:latin typeface="+mn-lt"/>
              </a:defRPr>
            </a:lvl3pPr>
            <a:lvl4pPr marL="1600200" indent="-228600" algn="l" rtl="0" eaLnBrk="1" fontAlgn="base" hangingPunct="1">
              <a:spcBef>
                <a:spcPct val="20000"/>
              </a:spcBef>
              <a:spcAft>
                <a:spcPct val="0"/>
              </a:spcAft>
              <a:buFontTx/>
              <a:buBlip>
                <a:blip r:embed="rId2">
                  <a:extLst>
                    <a:ext uri="{837473B0-CC2E-450A-ABE3-18F120FF3D39}">
                      <a1611:picAttrSrcUrl xmlns:a1611="http://schemas.microsoft.com/office/drawing/2016/11/main" r:id="rId3"/>
                    </a:ext>
                  </a:extLst>
                </a:blip>
              </a:buBlip>
              <a:defRPr sz="1400">
                <a:solidFill>
                  <a:schemeClr val="tx1"/>
                </a:solidFill>
                <a:latin typeface="+mn-lt"/>
              </a:defRPr>
            </a:lvl4pPr>
            <a:lvl5pPr marL="2057400" indent="-228600" algn="l" rtl="0" eaLnBrk="1" fontAlgn="base" hangingPunct="1">
              <a:spcBef>
                <a:spcPct val="20000"/>
              </a:spcBef>
              <a:spcAft>
                <a:spcPct val="0"/>
              </a:spcAft>
              <a:buFontTx/>
              <a:buBlip>
                <a:blip r:embed="rId2">
                  <a:extLst>
                    <a:ext uri="{837473B0-CC2E-450A-ABE3-18F120FF3D39}">
                      <a1611:picAttrSrcUrl xmlns:a1611="http://schemas.microsoft.com/office/drawing/2016/11/main" r:id="rId3"/>
                    </a:ext>
                  </a:extLst>
                </a:blip>
              </a:buBlip>
              <a:defRPr sz="1200">
                <a:solidFill>
                  <a:schemeClr val="tx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a:lstStyle>
          <a:p>
            <a:pPr marL="9144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Wingdings" panose="05000000000000000000" pitchFamily="2" charset="2"/>
                <a:ea typeface="+mn-ea"/>
                <a:cs typeface="+mn-cs"/>
              </a:rPr>
              <a:t>Ø</a:t>
            </a:r>
            <a:r>
              <a:rPr kumimoji="0" lang="en-US" sz="6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Marquette:</a:t>
            </a:r>
          </a:p>
          <a:p>
            <a:pPr marL="9144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       1.  Bob Bodine</a:t>
            </a:r>
          </a:p>
          <a:p>
            <a:pPr marL="9144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Lansing</a:t>
            </a:r>
          </a:p>
          <a:p>
            <a:pPr marL="13716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1.</a:t>
            </a:r>
            <a:r>
              <a:rPr kumimoji="0" lang="en-US" sz="6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Bill Leveque</a:t>
            </a:r>
          </a:p>
          <a:p>
            <a:pPr marL="13716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2.</a:t>
            </a:r>
            <a:r>
              <a:rPr kumimoji="0" lang="en-US" sz="6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Joe </a:t>
            </a:r>
            <a:r>
              <a:rPr kumimoji="0" lang="en-US" sz="2400" b="0" i="0" u="none" strike="noStrike" kern="1200" cap="none" spc="0" normalizeH="0" baseline="0" noProof="0" dirty="0" err="1">
                <a:ln>
                  <a:noFill/>
                </a:ln>
                <a:solidFill>
                  <a:srgbClr val="222222"/>
                </a:solidFill>
                <a:effectLst/>
                <a:uLnTx/>
                <a:uFillTx/>
                <a:latin typeface="Aptos" panose="020B0004020202020204" pitchFamily="34" charset="0"/>
                <a:ea typeface="+mn-ea"/>
                <a:cs typeface="+mn-cs"/>
              </a:rPr>
              <a:t>Yekulis</a:t>
            </a:r>
            <a:endPar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endParaRPr>
          </a:p>
          <a:p>
            <a:pPr marL="9144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Wingdings" panose="05000000000000000000" pitchFamily="2" charset="2"/>
                <a:ea typeface="+mn-ea"/>
                <a:cs typeface="+mn-cs"/>
              </a:rPr>
              <a:t>Ø</a:t>
            </a:r>
            <a:r>
              <a:rPr kumimoji="0" lang="en-US" sz="6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Kalamazoo</a:t>
            </a:r>
          </a:p>
          <a:p>
            <a:pPr marL="13716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1.</a:t>
            </a:r>
            <a:r>
              <a:rPr kumimoji="0" lang="en-US" sz="6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Bob Bagley </a:t>
            </a:r>
          </a:p>
          <a:p>
            <a:pPr marL="9144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Wingdings" panose="05000000000000000000" pitchFamily="2" charset="2"/>
                <a:ea typeface="+mn-ea"/>
                <a:cs typeface="+mn-cs"/>
              </a:rPr>
              <a:t>Ø</a:t>
            </a:r>
            <a:r>
              <a:rPr kumimoji="0" lang="en-US" sz="6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Grand Rapids</a:t>
            </a:r>
          </a:p>
          <a:p>
            <a:pPr marL="13716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1.</a:t>
            </a:r>
            <a:r>
              <a:rPr kumimoji="0" lang="en-US" sz="6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Robert  </a:t>
            </a:r>
            <a:r>
              <a:rPr kumimoji="0" lang="en-US" sz="2400" b="0" i="0" u="none" strike="noStrike" kern="1200" cap="none" spc="0" normalizeH="0" baseline="0" noProof="0" dirty="0" err="1">
                <a:ln>
                  <a:noFill/>
                </a:ln>
                <a:solidFill>
                  <a:srgbClr val="222222"/>
                </a:solidFill>
                <a:effectLst/>
                <a:uLnTx/>
                <a:uFillTx/>
                <a:latin typeface="Aptos" panose="020B0004020202020204" pitchFamily="34" charset="0"/>
                <a:ea typeface="+mn-ea"/>
                <a:cs typeface="+mn-cs"/>
              </a:rPr>
              <a:t>Wassik</a:t>
            </a:r>
            <a:endPar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endParaRPr>
          </a:p>
          <a:p>
            <a:pPr marL="13716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2.</a:t>
            </a:r>
            <a:r>
              <a:rPr kumimoji="0" lang="en-US" sz="6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mn-cs"/>
              </a:rPr>
              <a:t>      </a:t>
            </a:r>
            <a:r>
              <a:rPr kumimoji="0" lang="en-US" sz="2400" b="0" i="0" u="none" strike="noStrike" kern="1200" cap="none" spc="0" normalizeH="0" baseline="0" noProof="0" dirty="0">
                <a:ln>
                  <a:noFill/>
                </a:ln>
                <a:solidFill>
                  <a:srgbClr val="222222"/>
                </a:solidFill>
                <a:effectLst/>
                <a:uLnTx/>
                <a:uFillTx/>
                <a:latin typeface="Aptos" panose="020B0004020202020204" pitchFamily="34" charset="0"/>
                <a:ea typeface="+mn-ea"/>
                <a:cs typeface="+mn-cs"/>
              </a:rPr>
              <a:t>Larry Adams</a:t>
            </a:r>
          </a:p>
        </p:txBody>
      </p:sp>
      <p:pic>
        <p:nvPicPr>
          <p:cNvPr id="1026" name="Picture 2" descr="4,000+ State Of Michigan Outline Stock Photos, Pictures &amp; Royalty-Free  Images - iStock">
            <a:extLst>
              <a:ext uri="{FF2B5EF4-FFF2-40B4-BE49-F238E27FC236}">
                <a16:creationId xmlns:a16="http://schemas.microsoft.com/office/drawing/2014/main" id="{A879CF06-FAA4-8544-1FB5-BCA79F35687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32680" y1="31373" x2="43301" y2="33660"/>
                        <a14:foregroundMark x1="43301" y1="33660" x2="56046" y2="33333"/>
                        <a14:foregroundMark x1="56046" y1="33333" x2="57843" y2="32843"/>
                        <a14:foregroundMark x1="31536" y1="14216" x2="31536" y2="14216"/>
                      </a14:backgroundRemoval>
                    </a14:imgEffect>
                  </a14:imgLayer>
                </a14:imgProps>
              </a:ext>
              <a:ext uri="{28A0092B-C50C-407E-A947-70E740481C1C}">
                <a14:useLocalDpi xmlns:a14="http://schemas.microsoft.com/office/drawing/2010/main" val="0"/>
              </a:ext>
            </a:extLst>
          </a:blip>
          <a:srcRect/>
          <a:stretch>
            <a:fillRect/>
          </a:stretch>
        </p:blipFill>
        <p:spPr bwMode="auto">
          <a:xfrm>
            <a:off x="1524000" y="-228600"/>
            <a:ext cx="7772400" cy="7772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9DFF7DE-7646-46A0-C62B-D407AC5AEACE}"/>
              </a:ext>
            </a:extLst>
          </p:cNvPr>
          <p:cNvPicPr>
            <a:picLocks noChangeAspect="1"/>
          </p:cNvPicPr>
          <p:nvPr/>
        </p:nvPicPr>
        <p:blipFill>
          <a:blip r:embed="rId6"/>
          <a:srcRect l="12963" t="12231" r="12963" b="22532"/>
          <a:stretch>
            <a:fillRect/>
          </a:stretch>
        </p:blipFill>
        <p:spPr>
          <a:xfrm>
            <a:off x="10873455" y="-7233"/>
            <a:ext cx="1298596" cy="1233666"/>
          </a:xfrm>
          <a:prstGeom prst="rect">
            <a:avLst/>
          </a:prstGeom>
        </p:spPr>
      </p:pic>
    </p:spTree>
    <p:extLst>
      <p:ext uri="{BB962C8B-B14F-4D97-AF65-F5344CB8AC3E}">
        <p14:creationId xmlns:p14="http://schemas.microsoft.com/office/powerpoint/2010/main" val="446198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F5FFB-253A-D35F-D92E-387C90B64534}"/>
              </a:ext>
            </a:extLst>
          </p:cNvPr>
          <p:cNvSpPr>
            <a:spLocks noGrp="1"/>
          </p:cNvSpPr>
          <p:nvPr>
            <p:ph type="title"/>
          </p:nvPr>
        </p:nvSpPr>
        <p:spPr>
          <a:xfrm>
            <a:off x="-304800" y="-171450"/>
            <a:ext cx="7467600" cy="1143000"/>
          </a:xfrm>
        </p:spPr>
        <p:txBody>
          <a:bodyPr/>
          <a:lstStyle/>
          <a:p>
            <a:r>
              <a:rPr lang="en-US" dirty="0"/>
              <a:t>We need after action reports!</a:t>
            </a:r>
          </a:p>
        </p:txBody>
      </p:sp>
      <p:pic>
        <p:nvPicPr>
          <p:cNvPr id="9" name="Content Placeholder 8">
            <a:extLst>
              <a:ext uri="{FF2B5EF4-FFF2-40B4-BE49-F238E27FC236}">
                <a16:creationId xmlns:a16="http://schemas.microsoft.com/office/drawing/2014/main" id="{08E1A35A-EBAC-10A9-F5B0-A05F20A7BA76}"/>
              </a:ext>
            </a:extLst>
          </p:cNvPr>
          <p:cNvPicPr>
            <a:picLocks noGrp="1" noChangeAspect="1"/>
          </p:cNvPicPr>
          <p:nvPr>
            <p:ph idx="1"/>
          </p:nvPr>
        </p:nvPicPr>
        <p:blipFill>
          <a:blip r:embed="rId3"/>
          <a:stretch>
            <a:fillRect/>
          </a:stretch>
        </p:blipFill>
        <p:spPr bwMode="auto">
          <a:xfrm>
            <a:off x="2857500" y="1828800"/>
            <a:ext cx="6172200" cy="4114800"/>
          </a:xfrm>
          <a:prstGeom prst="rect">
            <a:avLst/>
          </a:prstGeom>
          <a:noFill/>
          <a:ln w="9525">
            <a:noFill/>
            <a:miter lim="800000"/>
            <a:headEnd/>
            <a:tailEnd/>
          </a:ln>
        </p:spPr>
      </p:pic>
      <p:sp>
        <p:nvSpPr>
          <p:cNvPr id="4" name="AutoShape 2" descr="Generated image: Roman soldiers in a dimly lit tent">
            <a:extLst>
              <a:ext uri="{FF2B5EF4-FFF2-40B4-BE49-F238E27FC236}">
                <a16:creationId xmlns:a16="http://schemas.microsoft.com/office/drawing/2014/main" id="{1AE4D795-6A85-D9D6-7CF6-2D321FD0C1A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35FABC3C-731D-BCEE-9225-F0ECFD9D2269}"/>
              </a:ext>
            </a:extLst>
          </p:cNvPr>
          <p:cNvPicPr>
            <a:picLocks noChangeAspect="1"/>
          </p:cNvPicPr>
          <p:nvPr/>
        </p:nvPicPr>
        <p:blipFill>
          <a:blip r:embed="rId4"/>
          <a:stretch>
            <a:fillRect/>
          </a:stretch>
        </p:blipFill>
        <p:spPr>
          <a:xfrm>
            <a:off x="76200" y="685800"/>
            <a:ext cx="8686800" cy="5791200"/>
          </a:xfrm>
          <a:prstGeom prst="rect">
            <a:avLst/>
          </a:prstGeom>
          <a:ln>
            <a:noFill/>
          </a:ln>
          <a:effectLst>
            <a:softEdge rad="112500"/>
          </a:effectLst>
        </p:spPr>
      </p:pic>
      <p:sp>
        <p:nvSpPr>
          <p:cNvPr id="7" name="AutoShape 4">
            <a:extLst>
              <a:ext uri="{FF2B5EF4-FFF2-40B4-BE49-F238E27FC236}">
                <a16:creationId xmlns:a16="http://schemas.microsoft.com/office/drawing/2014/main" id="{B44C007D-64E4-8D8B-39E5-EE39C77B950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6A557E08-AE2D-12BF-BE21-500596715AB8}"/>
              </a:ext>
            </a:extLst>
          </p:cNvPr>
          <p:cNvPicPr>
            <a:picLocks noChangeAspect="1"/>
          </p:cNvPicPr>
          <p:nvPr/>
        </p:nvPicPr>
        <p:blipFill>
          <a:blip r:embed="rId5"/>
          <a:stretch>
            <a:fillRect/>
          </a:stretch>
        </p:blipFill>
        <p:spPr>
          <a:xfrm>
            <a:off x="400189" y="5118463"/>
            <a:ext cx="1465625" cy="1510937"/>
          </a:xfrm>
          <a:prstGeom prst="rect">
            <a:avLst/>
          </a:prstGeom>
        </p:spPr>
      </p:pic>
      <p:sp>
        <p:nvSpPr>
          <p:cNvPr id="3" name="Title 1">
            <a:extLst>
              <a:ext uri="{FF2B5EF4-FFF2-40B4-BE49-F238E27FC236}">
                <a16:creationId xmlns:a16="http://schemas.microsoft.com/office/drawing/2014/main" id="{E27FDF5B-795C-56C1-09E0-DAECD878820D}"/>
              </a:ext>
            </a:extLst>
          </p:cNvPr>
          <p:cNvSpPr txBox="1">
            <a:spLocks/>
          </p:cNvSpPr>
          <p:nvPr/>
        </p:nvSpPr>
        <p:spPr bwMode="auto">
          <a:xfrm>
            <a:off x="6629400" y="-228600"/>
            <a:ext cx="5842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i="1">
                <a:solidFill>
                  <a:schemeClr val="tx1"/>
                </a:solidFill>
                <a:effectLst>
                  <a:outerShdw blurRad="38100" dist="38100" dir="2700000" algn="tl">
                    <a:srgbClr val="000000">
                      <a:alpha val="43137"/>
                    </a:srgbClr>
                  </a:outerShdw>
                </a:effectLst>
                <a:latin typeface="+mj-lt"/>
                <a:ea typeface="+mj-ea"/>
                <a:cs typeface="+mj-cs"/>
              </a:defRPr>
            </a:lvl1pPr>
            <a:lvl2pPr algn="ctr" rtl="0" eaLnBrk="1" fontAlgn="base" hangingPunct="1">
              <a:spcBef>
                <a:spcPct val="0"/>
              </a:spcBef>
              <a:spcAft>
                <a:spcPct val="0"/>
              </a:spcAft>
              <a:defRPr sz="4400">
                <a:solidFill>
                  <a:schemeClr val="bg1"/>
                </a:solidFill>
                <a:latin typeface="Trump Mediaeval" charset="0"/>
              </a:defRPr>
            </a:lvl2pPr>
            <a:lvl3pPr algn="ctr" rtl="0" eaLnBrk="1" fontAlgn="base" hangingPunct="1">
              <a:spcBef>
                <a:spcPct val="0"/>
              </a:spcBef>
              <a:spcAft>
                <a:spcPct val="0"/>
              </a:spcAft>
              <a:defRPr sz="4400">
                <a:solidFill>
                  <a:schemeClr val="bg1"/>
                </a:solidFill>
                <a:latin typeface="Trump Mediaeval" charset="0"/>
              </a:defRPr>
            </a:lvl3pPr>
            <a:lvl4pPr algn="ctr" rtl="0" eaLnBrk="1" fontAlgn="base" hangingPunct="1">
              <a:spcBef>
                <a:spcPct val="0"/>
              </a:spcBef>
              <a:spcAft>
                <a:spcPct val="0"/>
              </a:spcAft>
              <a:defRPr sz="4400">
                <a:solidFill>
                  <a:schemeClr val="bg1"/>
                </a:solidFill>
                <a:latin typeface="Trump Mediaeval" charset="0"/>
              </a:defRPr>
            </a:lvl4pPr>
            <a:lvl5pPr algn="ctr" rtl="0" eaLnBrk="1" fontAlgn="base" hangingPunct="1">
              <a:spcBef>
                <a:spcPct val="0"/>
              </a:spcBef>
              <a:spcAft>
                <a:spcPct val="0"/>
              </a:spcAft>
              <a:defRPr sz="4400">
                <a:solidFill>
                  <a:schemeClr val="bg1"/>
                </a:solidFill>
                <a:latin typeface="Trump Mediaeval" charset="0"/>
              </a:defRPr>
            </a:lvl5pPr>
            <a:lvl6pPr marL="457200" algn="ctr" rtl="0" eaLnBrk="1" fontAlgn="base" hangingPunct="1">
              <a:spcBef>
                <a:spcPct val="0"/>
              </a:spcBef>
              <a:spcAft>
                <a:spcPct val="0"/>
              </a:spcAft>
              <a:defRPr sz="4400">
                <a:solidFill>
                  <a:schemeClr val="bg1"/>
                </a:solidFill>
                <a:latin typeface="Trump Mediaeval" charset="0"/>
              </a:defRPr>
            </a:lvl6pPr>
            <a:lvl7pPr marL="914400" algn="ctr" rtl="0" eaLnBrk="1" fontAlgn="base" hangingPunct="1">
              <a:spcBef>
                <a:spcPct val="0"/>
              </a:spcBef>
              <a:spcAft>
                <a:spcPct val="0"/>
              </a:spcAft>
              <a:defRPr sz="4400">
                <a:solidFill>
                  <a:schemeClr val="bg1"/>
                </a:solidFill>
                <a:latin typeface="Trump Mediaeval" charset="0"/>
              </a:defRPr>
            </a:lvl7pPr>
            <a:lvl8pPr marL="1371600" algn="ctr" rtl="0" eaLnBrk="1" fontAlgn="base" hangingPunct="1">
              <a:spcBef>
                <a:spcPct val="0"/>
              </a:spcBef>
              <a:spcAft>
                <a:spcPct val="0"/>
              </a:spcAft>
              <a:defRPr sz="4400">
                <a:solidFill>
                  <a:schemeClr val="bg1"/>
                </a:solidFill>
                <a:latin typeface="Trump Mediaeval" charset="0"/>
              </a:defRPr>
            </a:lvl8pPr>
            <a:lvl9pPr marL="1828800" algn="ctr" rtl="0" eaLnBrk="1" fontAlgn="base" hangingPunct="1">
              <a:spcBef>
                <a:spcPct val="0"/>
              </a:spcBef>
              <a:spcAft>
                <a:spcPct val="0"/>
              </a:spcAft>
              <a:defRPr sz="4400">
                <a:solidFill>
                  <a:schemeClr val="bg1"/>
                </a:solidFill>
                <a:latin typeface="Trump Mediaeval" charset="0"/>
              </a:defRPr>
            </a:lvl9pPr>
          </a:lstStyle>
          <a:p>
            <a:r>
              <a:rPr lang="en-US" sz="4000" kern="0" dirty="0">
                <a:solidFill>
                  <a:srgbClr val="FF0000"/>
                </a:solidFill>
              </a:rPr>
              <a:t>Reports are important!</a:t>
            </a:r>
          </a:p>
        </p:txBody>
      </p:sp>
      <p:sp>
        <p:nvSpPr>
          <p:cNvPr id="5" name="TextBox 4">
            <a:extLst>
              <a:ext uri="{FF2B5EF4-FFF2-40B4-BE49-F238E27FC236}">
                <a16:creationId xmlns:a16="http://schemas.microsoft.com/office/drawing/2014/main" id="{C38DB8D0-696D-53CC-AAEB-726B82EE9AEE}"/>
              </a:ext>
            </a:extLst>
          </p:cNvPr>
          <p:cNvSpPr txBox="1"/>
          <p:nvPr/>
        </p:nvSpPr>
        <p:spPr>
          <a:xfrm>
            <a:off x="2743201" y="5581471"/>
            <a:ext cx="4913270" cy="830997"/>
          </a:xfrm>
          <a:prstGeom prst="rect">
            <a:avLst/>
          </a:prstGeom>
          <a:noFill/>
        </p:spPr>
        <p:txBody>
          <a:bodyPr wrap="square" rtlCol="0">
            <a:spAutoFit/>
          </a:bodyPr>
          <a:lstStyle/>
          <a:p>
            <a:pPr algn="ctr"/>
            <a:r>
              <a:rPr lang="en-US" sz="2400" b="1" dirty="0">
                <a:solidFill>
                  <a:schemeClr val="bg1"/>
                </a:solidFill>
              </a:rPr>
              <a:t>Reports are not paperwork… they are how we deliver the mission.</a:t>
            </a:r>
            <a:endParaRPr lang="en-US" sz="2400" dirty="0">
              <a:solidFill>
                <a:schemeClr val="bg1"/>
              </a:solidFill>
            </a:endParaRPr>
          </a:p>
        </p:txBody>
      </p:sp>
      <p:pic>
        <p:nvPicPr>
          <p:cNvPr id="8" name="Picture 7">
            <a:extLst>
              <a:ext uri="{FF2B5EF4-FFF2-40B4-BE49-F238E27FC236}">
                <a16:creationId xmlns:a16="http://schemas.microsoft.com/office/drawing/2014/main" id="{CC01F0D6-B798-0EB6-0938-921890484DE3}"/>
              </a:ext>
            </a:extLst>
          </p:cNvPr>
          <p:cNvPicPr>
            <a:picLocks noChangeAspect="1"/>
          </p:cNvPicPr>
          <p:nvPr/>
        </p:nvPicPr>
        <p:blipFill>
          <a:blip r:embed="rId6"/>
          <a:srcRect l="32222" t="22343" r="32963" b="28784"/>
          <a:stretch>
            <a:fillRect/>
          </a:stretch>
        </p:blipFill>
        <p:spPr>
          <a:xfrm>
            <a:off x="130853" y="6255747"/>
            <a:ext cx="551093" cy="515747"/>
          </a:xfrm>
          <a:prstGeom prst="rect">
            <a:avLst/>
          </a:prstGeom>
        </p:spPr>
      </p:pic>
      <p:sp>
        <p:nvSpPr>
          <p:cNvPr id="10" name="Title 1">
            <a:extLst>
              <a:ext uri="{FF2B5EF4-FFF2-40B4-BE49-F238E27FC236}">
                <a16:creationId xmlns:a16="http://schemas.microsoft.com/office/drawing/2014/main" id="{428E15A1-06A0-F1A6-A26B-4BD7F04C3160}"/>
              </a:ext>
            </a:extLst>
          </p:cNvPr>
          <p:cNvSpPr txBox="1">
            <a:spLocks/>
          </p:cNvSpPr>
          <p:nvPr/>
        </p:nvSpPr>
        <p:spPr bwMode="auto">
          <a:xfrm>
            <a:off x="8610600" y="769619"/>
            <a:ext cx="3657600" cy="517398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i="1">
                <a:solidFill>
                  <a:schemeClr val="tx1"/>
                </a:solidFill>
                <a:effectLst>
                  <a:outerShdw blurRad="38100" dist="38100" dir="2700000" algn="tl">
                    <a:srgbClr val="000000">
                      <a:alpha val="43137"/>
                    </a:srgbClr>
                  </a:outerShdw>
                </a:effectLst>
                <a:latin typeface="+mj-lt"/>
                <a:ea typeface="+mj-ea"/>
                <a:cs typeface="+mj-cs"/>
              </a:defRPr>
            </a:lvl1pPr>
            <a:lvl2pPr algn="ctr" rtl="0" eaLnBrk="1" fontAlgn="base" hangingPunct="1">
              <a:spcBef>
                <a:spcPct val="0"/>
              </a:spcBef>
              <a:spcAft>
                <a:spcPct val="0"/>
              </a:spcAft>
              <a:defRPr sz="4400">
                <a:solidFill>
                  <a:schemeClr val="bg1"/>
                </a:solidFill>
                <a:latin typeface="Trump Mediaeval" charset="0"/>
              </a:defRPr>
            </a:lvl2pPr>
            <a:lvl3pPr algn="ctr" rtl="0" eaLnBrk="1" fontAlgn="base" hangingPunct="1">
              <a:spcBef>
                <a:spcPct val="0"/>
              </a:spcBef>
              <a:spcAft>
                <a:spcPct val="0"/>
              </a:spcAft>
              <a:defRPr sz="4400">
                <a:solidFill>
                  <a:schemeClr val="bg1"/>
                </a:solidFill>
                <a:latin typeface="Trump Mediaeval" charset="0"/>
              </a:defRPr>
            </a:lvl3pPr>
            <a:lvl4pPr algn="ctr" rtl="0" eaLnBrk="1" fontAlgn="base" hangingPunct="1">
              <a:spcBef>
                <a:spcPct val="0"/>
              </a:spcBef>
              <a:spcAft>
                <a:spcPct val="0"/>
              </a:spcAft>
              <a:defRPr sz="4400">
                <a:solidFill>
                  <a:schemeClr val="bg1"/>
                </a:solidFill>
                <a:latin typeface="Trump Mediaeval" charset="0"/>
              </a:defRPr>
            </a:lvl4pPr>
            <a:lvl5pPr algn="ctr" rtl="0" eaLnBrk="1" fontAlgn="base" hangingPunct="1">
              <a:spcBef>
                <a:spcPct val="0"/>
              </a:spcBef>
              <a:spcAft>
                <a:spcPct val="0"/>
              </a:spcAft>
              <a:defRPr sz="4400">
                <a:solidFill>
                  <a:schemeClr val="bg1"/>
                </a:solidFill>
                <a:latin typeface="Trump Mediaeval" charset="0"/>
              </a:defRPr>
            </a:lvl5pPr>
            <a:lvl6pPr marL="457200" algn="ctr" rtl="0" eaLnBrk="1" fontAlgn="base" hangingPunct="1">
              <a:spcBef>
                <a:spcPct val="0"/>
              </a:spcBef>
              <a:spcAft>
                <a:spcPct val="0"/>
              </a:spcAft>
              <a:defRPr sz="4400">
                <a:solidFill>
                  <a:schemeClr val="bg1"/>
                </a:solidFill>
                <a:latin typeface="Trump Mediaeval" charset="0"/>
              </a:defRPr>
            </a:lvl6pPr>
            <a:lvl7pPr marL="914400" algn="ctr" rtl="0" eaLnBrk="1" fontAlgn="base" hangingPunct="1">
              <a:spcBef>
                <a:spcPct val="0"/>
              </a:spcBef>
              <a:spcAft>
                <a:spcPct val="0"/>
              </a:spcAft>
              <a:defRPr sz="4400">
                <a:solidFill>
                  <a:schemeClr val="bg1"/>
                </a:solidFill>
                <a:latin typeface="Trump Mediaeval" charset="0"/>
              </a:defRPr>
            </a:lvl7pPr>
            <a:lvl8pPr marL="1371600" algn="ctr" rtl="0" eaLnBrk="1" fontAlgn="base" hangingPunct="1">
              <a:spcBef>
                <a:spcPct val="0"/>
              </a:spcBef>
              <a:spcAft>
                <a:spcPct val="0"/>
              </a:spcAft>
              <a:defRPr sz="4400">
                <a:solidFill>
                  <a:schemeClr val="bg1"/>
                </a:solidFill>
                <a:latin typeface="Trump Mediaeval" charset="0"/>
              </a:defRPr>
            </a:lvl8pPr>
            <a:lvl9pPr marL="1828800" algn="ctr" rtl="0" eaLnBrk="1" fontAlgn="base" hangingPunct="1">
              <a:spcBef>
                <a:spcPct val="0"/>
              </a:spcBef>
              <a:spcAft>
                <a:spcPct val="0"/>
              </a:spcAft>
              <a:defRPr sz="4400">
                <a:solidFill>
                  <a:schemeClr val="bg1"/>
                </a:solidFill>
                <a:latin typeface="Trump Mediaeval" charset="0"/>
              </a:defRPr>
            </a:lvl9pPr>
          </a:lstStyle>
          <a:p>
            <a:r>
              <a:rPr lang="en-US" sz="4000" kern="0" dirty="0">
                <a:solidFill>
                  <a:srgbClr val="0070C0"/>
                </a:solidFill>
              </a:rPr>
              <a:t>War on forms</a:t>
            </a:r>
          </a:p>
          <a:p>
            <a:r>
              <a:rPr lang="en-US" sz="4000" kern="0" dirty="0">
                <a:solidFill>
                  <a:srgbClr val="0070C0"/>
                </a:solidFill>
              </a:rPr>
              <a:t>More Information to Come at the Summer Diocesan Meeting</a:t>
            </a:r>
          </a:p>
        </p:txBody>
      </p:sp>
    </p:spTree>
    <p:extLst>
      <p:ext uri="{BB962C8B-B14F-4D97-AF65-F5344CB8AC3E}">
        <p14:creationId xmlns:p14="http://schemas.microsoft.com/office/powerpoint/2010/main" val="4032958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F3A13719-902C-CF43-E22D-D871ACA2A71E}"/>
              </a:ext>
            </a:extLst>
          </p:cNvPr>
          <p:cNvSpPr txBox="1">
            <a:spLocks noChangeArrowheads="1"/>
          </p:cNvSpPr>
          <p:nvPr/>
        </p:nvSpPr>
        <p:spPr bwMode="auto">
          <a:xfrm>
            <a:off x="0" y="152400"/>
            <a:ext cx="12192000" cy="2431435"/>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4400" b="1" dirty="0">
                <a:latin typeface="+mj-lt"/>
                <a:ea typeface="+mj-ea"/>
                <a:cs typeface="+mj-cs"/>
              </a:rPr>
              <a:t>COR</a:t>
            </a:r>
          </a:p>
          <a:p>
            <a:pPr algn="ctr" fontAlgn="base">
              <a:spcBef>
                <a:spcPct val="0"/>
              </a:spcBef>
              <a:spcAft>
                <a:spcPct val="0"/>
              </a:spcAft>
            </a:pPr>
            <a:r>
              <a:rPr lang="en-US" sz="4400" b="1" dirty="0">
                <a:latin typeface="+mj-lt"/>
                <a:ea typeface="+mj-ea"/>
                <a:cs typeface="+mj-cs"/>
              </a:rPr>
              <a:t>The Exception to The Rule</a:t>
            </a:r>
          </a:p>
          <a:p>
            <a:pPr algn="ctr" fontAlgn="base">
              <a:spcBef>
                <a:spcPct val="0"/>
              </a:spcBef>
              <a:spcAft>
                <a:spcPct val="0"/>
              </a:spcAft>
            </a:pPr>
            <a:r>
              <a:rPr lang="en-US" sz="3200" dirty="0"/>
              <a:t>✅ COR is </a:t>
            </a:r>
            <a:r>
              <a:rPr lang="en-US" sz="3200" b="1" u="sng" dirty="0">
                <a:solidFill>
                  <a:srgbClr val="FF0000"/>
                </a:solidFill>
              </a:rPr>
              <a:t>NOT</a:t>
            </a:r>
            <a:r>
              <a:rPr lang="en-US" sz="3200" dirty="0"/>
              <a:t> a Program! It does </a:t>
            </a:r>
            <a:r>
              <a:rPr lang="en-US" sz="3200" b="1" u="sng" dirty="0">
                <a:solidFill>
                  <a:srgbClr val="FF0000"/>
                </a:solidFill>
              </a:rPr>
              <a:t>NOT</a:t>
            </a:r>
            <a:r>
              <a:rPr lang="en-US" sz="3200" dirty="0"/>
              <a:t> get reported on the 10784 Form</a:t>
            </a:r>
          </a:p>
          <a:p>
            <a:pPr algn="ctr"/>
            <a:endParaRPr lang="en-US" sz="3200" b="1" i="1" dirty="0">
              <a:solidFill>
                <a:schemeClr val="bg1"/>
              </a:solidFill>
              <a:latin typeface="Calibri" pitchFamily="34" charset="0"/>
            </a:endParaRPr>
          </a:p>
        </p:txBody>
      </p:sp>
      <p:pic>
        <p:nvPicPr>
          <p:cNvPr id="1026" name="Picture 2" descr="COR Meeting Initiative - Minnesota Knights of Columbus">
            <a:extLst>
              <a:ext uri="{FF2B5EF4-FFF2-40B4-BE49-F238E27FC236}">
                <a16:creationId xmlns:a16="http://schemas.microsoft.com/office/drawing/2014/main" id="{5A2DAF80-34AB-C7A4-F849-2F82FA2E600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832" b="97059" l="8663" r="92279">
                        <a14:foregroundMark x1="24670" y1="19748" x2="14124" y2="34244"/>
                        <a14:foregroundMark x1="14124" y1="34244" x2="13559" y2="52731"/>
                        <a14:foregroundMark x1="13559" y1="52731" x2="19021" y2="67647"/>
                        <a14:foregroundMark x1="19021" y1="67647" x2="26930" y2="79412"/>
                        <a14:foregroundMark x1="26930" y1="79412" x2="40678" y2="90966"/>
                        <a14:foregroundMark x1="40678" y1="90966" x2="51036" y2="94958"/>
                        <a14:foregroundMark x1="51036" y1="94958" x2="64030" y2="88235"/>
                        <a14:foregroundMark x1="64030" y1="88235" x2="88136" y2="65756"/>
                        <a14:foregroundMark x1="88136" y1="65756" x2="89454" y2="48739"/>
                        <a14:foregroundMark x1="89454" y1="48739" x2="72316" y2="17017"/>
                        <a14:foregroundMark x1="72316" y1="17017" x2="42750" y2="5672"/>
                        <a14:foregroundMark x1="39925" y1="5672" x2="14878" y2="24370"/>
                        <a14:foregroundMark x1="14878" y1="24370" x2="12241" y2="28361"/>
                        <a14:foregroundMark x1="10734" y1="34034" x2="9605" y2="46639"/>
                        <a14:foregroundMark x1="9605" y1="46639" x2="12241" y2="64076"/>
                        <a14:foregroundMark x1="12241" y1="64076" x2="23352" y2="83193"/>
                        <a14:foregroundMark x1="26177" y1="85924" x2="38230" y2="92437"/>
                        <a14:foregroundMark x1="38230" y1="92437" x2="56121" y2="95378"/>
                        <a14:foregroundMark x1="56121" y1="95378" x2="69680" y2="89706"/>
                        <a14:foregroundMark x1="69680" y1="89706" x2="91337" y2="63655"/>
                        <a14:foregroundMark x1="91337" y1="63655" x2="92467" y2="48529"/>
                        <a14:foregroundMark x1="92467" y1="48529" x2="77401" y2="18277"/>
                        <a14:foregroundMark x1="77401" y1="18277" x2="60640" y2="6513"/>
                        <a14:foregroundMark x1="60640" y1="6513" x2="58569" y2="6092"/>
                        <a14:foregroundMark x1="72881" y1="12605" x2="84369" y2="23529"/>
                        <a14:foregroundMark x1="84369" y1="23529" x2="85687" y2="26891"/>
                        <a14:foregroundMark x1="31450" y1="90756" x2="30697" y2="90336"/>
                        <a14:foregroundMark x1="28437" y1="89286" x2="10546" y2="63025"/>
                        <a14:foregroundMark x1="10546" y1="63025" x2="8851" y2="46639"/>
                        <a14:foregroundMark x1="53484" y1="4832" x2="69868" y2="11345"/>
                        <a14:foregroundMark x1="71751" y1="11975" x2="65160" y2="9454"/>
                        <a14:foregroundMark x1="72128" y1="10294" x2="69492" y2="9034"/>
                        <a14:foregroundMark x1="14124" y1="71218" x2="16573" y2="77311"/>
                        <a14:foregroundMark x1="53484" y1="95798" x2="44444" y2="93487"/>
                        <a14:foregroundMark x1="85876" y1="75210" x2="85876" y2="75210"/>
                        <a14:foregroundMark x1="14689" y1="74580" x2="14689" y2="74580"/>
                        <a14:foregroundMark x1="13748" y1="75000" x2="23164" y2="86134"/>
                        <a14:foregroundMark x1="23164" y1="86134" x2="45574" y2="97059"/>
                      </a14:backgroundRemoval>
                    </a14:imgEffect>
                  </a14:imgLayer>
                </a14:imgProps>
              </a:ext>
              <a:ext uri="{28A0092B-C50C-407E-A947-70E740481C1C}">
                <a14:useLocalDpi xmlns:a14="http://schemas.microsoft.com/office/drawing/2010/main" val="0"/>
              </a:ext>
            </a:extLst>
          </a:blip>
          <a:srcRect/>
          <a:stretch>
            <a:fillRect/>
          </a:stretch>
        </p:blipFill>
        <p:spPr bwMode="auto">
          <a:xfrm>
            <a:off x="3690562" y="2393027"/>
            <a:ext cx="4810875" cy="43125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481B68D8-3F9D-AEEF-7BC0-217D56C9AA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0411" y="2285999"/>
            <a:ext cx="1805940" cy="2365375"/>
          </a:xfrm>
          <a:prstGeom prst="rect">
            <a:avLst/>
          </a:prstGeom>
        </p:spPr>
      </p:pic>
      <p:pic>
        <p:nvPicPr>
          <p:cNvPr id="8" name="Picture 7" descr="A qr code on a black background&#10;&#10;AI-generated content may be incorrect.">
            <a:extLst>
              <a:ext uri="{FF2B5EF4-FFF2-40B4-BE49-F238E27FC236}">
                <a16:creationId xmlns:a16="http://schemas.microsoft.com/office/drawing/2014/main" id="{FE43DDE4-08F9-7676-08ED-FC46C1D24E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07190" y="2285999"/>
            <a:ext cx="1806226" cy="2365374"/>
          </a:xfrm>
          <a:prstGeom prst="rect">
            <a:avLst/>
          </a:prstGeom>
        </p:spPr>
      </p:pic>
    </p:spTree>
    <p:extLst>
      <p:ext uri="{BB962C8B-B14F-4D97-AF65-F5344CB8AC3E}">
        <p14:creationId xmlns:p14="http://schemas.microsoft.com/office/powerpoint/2010/main" val="4183952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B651-7DD2-90E0-6ED3-EFBF2B8A54F9}"/>
              </a:ext>
            </a:extLst>
          </p:cNvPr>
          <p:cNvSpPr>
            <a:spLocks noGrp="1"/>
          </p:cNvSpPr>
          <p:nvPr>
            <p:ph type="title"/>
          </p:nvPr>
        </p:nvSpPr>
        <p:spPr>
          <a:xfrm>
            <a:off x="812800" y="533400"/>
            <a:ext cx="10566400" cy="1143000"/>
          </a:xfrm>
        </p:spPr>
        <p:txBody>
          <a:bodyPr/>
          <a:lstStyle/>
          <a:p>
            <a:r>
              <a:rPr lang="en-US" kern="1200" dirty="0"/>
              <a:t>What is COR?</a:t>
            </a:r>
            <a:br>
              <a:rPr lang="en-US" kern="1200" dirty="0"/>
            </a:br>
            <a:r>
              <a:rPr lang="en-US" kern="1200" dirty="0"/>
              <a:t>COR is Catholic Way of Life</a:t>
            </a:r>
            <a:br>
              <a:rPr lang="en-US" kern="1200" dirty="0"/>
            </a:br>
            <a:endParaRPr lang="en-US" kern="1200" dirty="0"/>
          </a:p>
        </p:txBody>
      </p:sp>
      <p:sp>
        <p:nvSpPr>
          <p:cNvPr id="4" name="TextBox 3">
            <a:extLst>
              <a:ext uri="{FF2B5EF4-FFF2-40B4-BE49-F238E27FC236}">
                <a16:creationId xmlns:a16="http://schemas.microsoft.com/office/drawing/2014/main" id="{D7E40D51-9A6A-7233-EC4A-78BEACA9D3C5}"/>
              </a:ext>
            </a:extLst>
          </p:cNvPr>
          <p:cNvSpPr txBox="1"/>
          <p:nvPr/>
        </p:nvSpPr>
        <p:spPr>
          <a:xfrm>
            <a:off x="977900" y="1543050"/>
            <a:ext cx="10464800" cy="3754874"/>
          </a:xfrm>
          <a:prstGeom prst="rect">
            <a:avLst/>
          </a:prstGeom>
          <a:noFill/>
        </p:spPr>
        <p:txBody>
          <a:bodyPr wrap="square" rtlCol="0">
            <a:spAutoFit/>
          </a:bodyPr>
          <a:lstStyle/>
          <a:p>
            <a:r>
              <a:rPr lang="en-US" sz="2000" dirty="0"/>
              <a:t>✅ COR is a mission to bring men together to refocus on Jesus Christ through</a:t>
            </a:r>
          </a:p>
          <a:p>
            <a:r>
              <a:rPr lang="en-US" sz="2000" dirty="0"/>
              <a:t>       shared time of prayer and formation.</a:t>
            </a:r>
          </a:p>
          <a:p>
            <a:r>
              <a:rPr lang="en-US" sz="2000" dirty="0"/>
              <a:t>✅ Open to all men of the council and parish</a:t>
            </a:r>
          </a:p>
          <a:p>
            <a:r>
              <a:rPr lang="en-US" sz="2000" dirty="0"/>
              <a:t>✅ Should utilize and collaborate with any existing men’s group or men’s ministry, </a:t>
            </a:r>
          </a:p>
          <a:p>
            <a:r>
              <a:rPr lang="en-US" sz="2000" dirty="0"/>
              <a:t>        not compete with, or control it.</a:t>
            </a:r>
          </a:p>
          <a:p>
            <a:r>
              <a:rPr lang="en-US" sz="2000" dirty="0"/>
              <a:t>✅ Does not have a formal curriculum or set schedule</a:t>
            </a:r>
          </a:p>
          <a:p>
            <a:r>
              <a:rPr lang="en-US" sz="2000" dirty="0"/>
              <a:t>✅ Its goal is to strengthen brotherhood where men are comfortable and willing </a:t>
            </a:r>
          </a:p>
          <a:p>
            <a:r>
              <a:rPr lang="en-US" sz="2000" dirty="0"/>
              <a:t>       to sharpen and accompany each other in the pursuit of happiness.</a:t>
            </a:r>
          </a:p>
          <a:p>
            <a:r>
              <a:rPr lang="en-US" sz="2000" dirty="0"/>
              <a:t>✅ Provide foundation of continued evangelization and discipleship for the parish and community.</a:t>
            </a:r>
          </a:p>
          <a:p>
            <a:r>
              <a:rPr lang="en-US" sz="2000" dirty="0"/>
              <a:t>✅ Refocus Catholic men on Jesus Christ and to form and strengthen them in faith and </a:t>
            </a:r>
          </a:p>
          <a:p>
            <a:r>
              <a:rPr lang="en-US" sz="2000" dirty="0"/>
              <a:t>       virtue through a brotherhood committed to prayer, formation and fraternity.</a:t>
            </a:r>
          </a:p>
          <a:p>
            <a:pPr marL="285750" indent="-285750">
              <a:buFontTx/>
              <a:buChar char="-"/>
            </a:pPr>
            <a:endParaRPr lang="en-US" dirty="0"/>
          </a:p>
        </p:txBody>
      </p:sp>
      <p:pic>
        <p:nvPicPr>
          <p:cNvPr id="5" name="Picture 4" descr="A red heart with a cross and crown of thorns&#10;&#10;Description automatically generated">
            <a:extLst>
              <a:ext uri="{FF2B5EF4-FFF2-40B4-BE49-F238E27FC236}">
                <a16:creationId xmlns:a16="http://schemas.microsoft.com/office/drawing/2014/main" id="{98B35047-CA2D-4E44-31BB-7D7C12882E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9050"/>
            <a:ext cx="1524000" cy="1524000"/>
          </a:xfrm>
          <a:prstGeom prst="rect">
            <a:avLst/>
          </a:prstGeom>
        </p:spPr>
      </p:pic>
    </p:spTree>
    <p:extLst>
      <p:ext uri="{BB962C8B-B14F-4D97-AF65-F5344CB8AC3E}">
        <p14:creationId xmlns:p14="http://schemas.microsoft.com/office/powerpoint/2010/main" val="383525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down)">
                                      <p:cBhvr>
                                        <p:cTn id="16" dur="500"/>
                                        <p:tgtEl>
                                          <p:spTgt spid="4">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down)">
                                      <p:cBhvr>
                                        <p:cTn id="22" dur="500"/>
                                        <p:tgtEl>
                                          <p:spTgt spid="4">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wipe(down)">
                                      <p:cBhvr>
                                        <p:cTn id="25" dur="500"/>
                                        <p:tgtEl>
                                          <p:spTgt spid="4">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wipe(down)">
                                      <p:cBhvr>
                                        <p:cTn id="28" dur="500"/>
                                        <p:tgtEl>
                                          <p:spTgt spid="4">
                                            <p:txEl>
                                              <p:pRg st="7" end="7"/>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wipe(down)">
                                      <p:cBhvr>
                                        <p:cTn id="31" dur="500"/>
                                        <p:tgtEl>
                                          <p:spTgt spid="4">
                                            <p:txEl>
                                              <p:pRg st="8" end="8"/>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wipe(down)">
                                      <p:cBhvr>
                                        <p:cTn id="34" dur="500"/>
                                        <p:tgtEl>
                                          <p:spTgt spid="4">
                                            <p:txEl>
                                              <p:pRg st="9" end="9"/>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Effect transition="in" filter="wipe(down)">
                                      <p:cBhvr>
                                        <p:cTn id="3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heart with a cross and crown of thorns&#10;&#10;Description automatically generated">
            <a:extLst>
              <a:ext uri="{FF2B5EF4-FFF2-40B4-BE49-F238E27FC236}">
                <a16:creationId xmlns:a16="http://schemas.microsoft.com/office/drawing/2014/main" id="{98B35047-CA2D-4E44-31BB-7D7C12882E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9050"/>
            <a:ext cx="1524000" cy="1524000"/>
          </a:xfrm>
          <a:prstGeom prst="rect">
            <a:avLst/>
          </a:prstGeom>
        </p:spPr>
      </p:pic>
      <p:sp>
        <p:nvSpPr>
          <p:cNvPr id="2" name="Title 1">
            <a:extLst>
              <a:ext uri="{FF2B5EF4-FFF2-40B4-BE49-F238E27FC236}">
                <a16:creationId xmlns:a16="http://schemas.microsoft.com/office/drawing/2014/main" id="{8E0EB651-7DD2-90E0-6ED3-EFBF2B8A54F9}"/>
              </a:ext>
            </a:extLst>
          </p:cNvPr>
          <p:cNvSpPr>
            <a:spLocks noGrp="1"/>
          </p:cNvSpPr>
          <p:nvPr>
            <p:ph type="title"/>
          </p:nvPr>
        </p:nvSpPr>
        <p:spPr>
          <a:xfrm>
            <a:off x="3352800" y="2667000"/>
            <a:ext cx="5334000" cy="1143000"/>
          </a:xfrm>
        </p:spPr>
        <p:txBody>
          <a:bodyPr/>
          <a:lstStyle/>
          <a:p>
            <a:pPr algn="l"/>
            <a:r>
              <a:rPr lang="en-US" dirty="0">
                <a:solidFill>
                  <a:schemeClr val="bg2">
                    <a:lumMod val="50000"/>
                  </a:schemeClr>
                </a:solidFill>
                <a:latin typeface="Calibri" pitchFamily="34" charset="0"/>
              </a:rPr>
              <a:t>Key Elements of COR</a:t>
            </a:r>
            <a:br>
              <a:rPr lang="en-US" sz="4400" b="1" dirty="0">
                <a:solidFill>
                  <a:schemeClr val="bg2">
                    <a:lumMod val="50000"/>
                  </a:schemeClr>
                </a:solidFill>
                <a:latin typeface="Calibri" pitchFamily="34" charset="0"/>
              </a:rPr>
            </a:br>
            <a:endParaRPr lang="en-US" dirty="0">
              <a:solidFill>
                <a:schemeClr val="bg2">
                  <a:lumMod val="50000"/>
                </a:schemeClr>
              </a:solidFill>
            </a:endParaRPr>
          </a:p>
        </p:txBody>
      </p:sp>
      <p:sp>
        <p:nvSpPr>
          <p:cNvPr id="4" name="TextBox 3">
            <a:extLst>
              <a:ext uri="{FF2B5EF4-FFF2-40B4-BE49-F238E27FC236}">
                <a16:creationId xmlns:a16="http://schemas.microsoft.com/office/drawing/2014/main" id="{D7E40D51-9A6A-7233-EC4A-78BEACA9D3C5}"/>
              </a:ext>
            </a:extLst>
          </p:cNvPr>
          <p:cNvSpPr txBox="1"/>
          <p:nvPr/>
        </p:nvSpPr>
        <p:spPr>
          <a:xfrm>
            <a:off x="609600" y="609600"/>
            <a:ext cx="10972800" cy="4647426"/>
          </a:xfrm>
          <a:prstGeom prst="rect">
            <a:avLst/>
          </a:prstGeom>
          <a:noFill/>
        </p:spPr>
        <p:txBody>
          <a:bodyPr wrap="square" rtlCol="0">
            <a:spAutoFit/>
          </a:bodyPr>
          <a:lstStyle/>
          <a:p>
            <a:r>
              <a:rPr lang="en-US" sz="2000" dirty="0"/>
              <a:t>✅ </a:t>
            </a:r>
            <a:r>
              <a:rPr lang="en-US" sz="2200" dirty="0"/>
              <a:t>Everyone is called to be a courageous witness to Jesus Christ</a:t>
            </a:r>
          </a:p>
          <a:p>
            <a:r>
              <a:rPr lang="en-US" sz="2000" dirty="0"/>
              <a:t>✅ </a:t>
            </a:r>
            <a:r>
              <a:rPr lang="en-US" sz="2200" dirty="0"/>
              <a:t>It is the mandate of every Catholic man to bring Jesus to a broken world.</a:t>
            </a:r>
          </a:p>
          <a:p>
            <a:r>
              <a:rPr lang="en-US" sz="2000" dirty="0"/>
              <a:t>✅ </a:t>
            </a:r>
            <a:r>
              <a:rPr lang="en-US" sz="2200" dirty="0"/>
              <a:t>To encourage men to live his faith and build a strong relationship with God that </a:t>
            </a:r>
          </a:p>
          <a:p>
            <a:r>
              <a:rPr lang="en-US" sz="2200" dirty="0"/>
              <a:t>       is rooted in prayer and the sacraments.</a:t>
            </a:r>
          </a:p>
          <a:p>
            <a:r>
              <a:rPr lang="en-US" sz="2000" dirty="0"/>
              <a:t>✅ </a:t>
            </a:r>
            <a:r>
              <a:rPr lang="en-US" sz="2200" dirty="0"/>
              <a:t>Because we need to proactively invest in ongoing faith formation and be </a:t>
            </a:r>
          </a:p>
          <a:p>
            <a:r>
              <a:rPr lang="en-US" sz="2200" dirty="0"/>
              <a:t>       part of a dynamic brotherhood</a:t>
            </a:r>
          </a:p>
          <a:p>
            <a:pPr marL="285750" indent="-285750">
              <a:buFontTx/>
              <a:buChar char="-"/>
            </a:pPr>
            <a:endParaRPr lang="en-US" sz="2200" dirty="0"/>
          </a:p>
          <a:p>
            <a:pPr marL="285750" indent="-285750">
              <a:buFontTx/>
              <a:buChar char="-"/>
            </a:pPr>
            <a:endParaRPr lang="en-US" sz="2200" dirty="0"/>
          </a:p>
          <a:p>
            <a:r>
              <a:rPr lang="en-US" sz="2400" dirty="0"/>
              <a:t>✅ </a:t>
            </a:r>
            <a:r>
              <a:rPr lang="en-US" sz="2400" b="1" dirty="0"/>
              <a:t>Prayer</a:t>
            </a:r>
            <a:r>
              <a:rPr lang="en-US" sz="2400" dirty="0"/>
              <a:t> – Lifting our minds and hearts to God, making Him the center of our lives.</a:t>
            </a:r>
            <a:br>
              <a:rPr lang="en-US" sz="2400" dirty="0"/>
            </a:br>
            <a:r>
              <a:rPr lang="en-US" sz="2400" dirty="0"/>
              <a:t>✅ </a:t>
            </a:r>
            <a:r>
              <a:rPr lang="en-US" sz="2400" b="1" dirty="0"/>
              <a:t>Formation</a:t>
            </a:r>
            <a:r>
              <a:rPr lang="en-US" sz="2400" dirty="0"/>
              <a:t> – Becoming more like Christ by increasing our knowledge and love of    </a:t>
            </a:r>
          </a:p>
          <a:p>
            <a:r>
              <a:rPr lang="en-US" sz="2400" dirty="0"/>
              <a:t>       God and neighbor.</a:t>
            </a:r>
            <a:br>
              <a:rPr lang="en-US" sz="2400" dirty="0"/>
            </a:br>
            <a:r>
              <a:rPr lang="en-US" sz="2400" dirty="0"/>
              <a:t>✅ </a:t>
            </a:r>
            <a:r>
              <a:rPr lang="en-US" sz="2400" b="1" dirty="0"/>
              <a:t>Fraternity</a:t>
            </a:r>
            <a:r>
              <a:rPr lang="en-US" sz="2400" dirty="0"/>
              <a:t> – Centering our brotherhood on Christ. We need </a:t>
            </a:r>
            <a:r>
              <a:rPr lang="en-US" sz="2400" b="1" dirty="0"/>
              <a:t>Christ-centered </a:t>
            </a:r>
          </a:p>
          <a:p>
            <a:r>
              <a:rPr lang="en-US" sz="2400" b="1" dirty="0"/>
              <a:t>       friendships</a:t>
            </a:r>
            <a:r>
              <a:rPr lang="en-US" sz="2400" dirty="0"/>
              <a:t> to help us grow as leaders, husbands, fathers, and missionary disciples.</a:t>
            </a:r>
            <a:endParaRPr lang="en-US" dirty="0"/>
          </a:p>
        </p:txBody>
      </p:sp>
      <p:sp>
        <p:nvSpPr>
          <p:cNvPr id="6" name="TextBox 5">
            <a:extLst>
              <a:ext uri="{FF2B5EF4-FFF2-40B4-BE49-F238E27FC236}">
                <a16:creationId xmlns:a16="http://schemas.microsoft.com/office/drawing/2014/main" id="{8BC6A805-AEFE-62B3-284B-7C1E83A790C7}"/>
              </a:ext>
            </a:extLst>
          </p:cNvPr>
          <p:cNvSpPr txBox="1"/>
          <p:nvPr/>
        </p:nvSpPr>
        <p:spPr>
          <a:xfrm>
            <a:off x="4727575" y="-32295"/>
            <a:ext cx="2736850" cy="76944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fontAlgn="base">
              <a:spcBef>
                <a:spcPct val="0"/>
              </a:spcBef>
              <a:spcAft>
                <a:spcPct val="0"/>
              </a:spcAft>
              <a:defRPr sz="4400" b="1" i="1">
                <a:solidFill>
                  <a:schemeClr val="bg2">
                    <a:lumMod val="50000"/>
                  </a:schemeClr>
                </a:solidFill>
                <a:effectLst>
                  <a:outerShdw blurRad="38100" dist="38100" dir="2700000" algn="tl">
                    <a:srgbClr val="000000">
                      <a:alpha val="43137"/>
                    </a:srgbClr>
                  </a:outerShdw>
                </a:effectLst>
                <a:latin typeface="Calibri" pitchFamily="34" charset="0"/>
                <a:ea typeface="+mj-ea"/>
                <a:cs typeface="+mj-cs"/>
              </a:defRPr>
            </a:lvl1pPr>
            <a:lvl2pPr algn="ctr" fontAlgn="base">
              <a:spcBef>
                <a:spcPct val="0"/>
              </a:spcBef>
              <a:spcAft>
                <a:spcPct val="0"/>
              </a:spcAft>
              <a:defRPr sz="4400">
                <a:solidFill>
                  <a:schemeClr val="bg1"/>
                </a:solidFill>
                <a:latin typeface="Trump Mediaeval" charset="0"/>
              </a:defRPr>
            </a:lvl2pPr>
            <a:lvl3pPr algn="ctr" fontAlgn="base">
              <a:spcBef>
                <a:spcPct val="0"/>
              </a:spcBef>
              <a:spcAft>
                <a:spcPct val="0"/>
              </a:spcAft>
              <a:defRPr sz="4400">
                <a:solidFill>
                  <a:schemeClr val="bg1"/>
                </a:solidFill>
                <a:latin typeface="Trump Mediaeval" charset="0"/>
              </a:defRPr>
            </a:lvl3pPr>
            <a:lvl4pPr algn="ctr" fontAlgn="base">
              <a:spcBef>
                <a:spcPct val="0"/>
              </a:spcBef>
              <a:spcAft>
                <a:spcPct val="0"/>
              </a:spcAft>
              <a:defRPr sz="4400">
                <a:solidFill>
                  <a:schemeClr val="bg1"/>
                </a:solidFill>
                <a:latin typeface="Trump Mediaeval" charset="0"/>
              </a:defRPr>
            </a:lvl4pPr>
            <a:lvl5pPr algn="ctr" fontAlgn="base">
              <a:spcBef>
                <a:spcPct val="0"/>
              </a:spcBef>
              <a:spcAft>
                <a:spcPct val="0"/>
              </a:spcAft>
              <a:defRPr sz="4400">
                <a:solidFill>
                  <a:schemeClr val="bg1"/>
                </a:solidFill>
                <a:latin typeface="Trump Mediaeval" charset="0"/>
              </a:defRPr>
            </a:lvl5pPr>
            <a:lvl6pPr marL="457200" algn="ctr" fontAlgn="base">
              <a:spcBef>
                <a:spcPct val="0"/>
              </a:spcBef>
              <a:spcAft>
                <a:spcPct val="0"/>
              </a:spcAft>
              <a:defRPr sz="4400">
                <a:solidFill>
                  <a:schemeClr val="bg1"/>
                </a:solidFill>
                <a:latin typeface="Trump Mediaeval" charset="0"/>
              </a:defRPr>
            </a:lvl6pPr>
            <a:lvl7pPr marL="914400" algn="ctr" fontAlgn="base">
              <a:spcBef>
                <a:spcPct val="0"/>
              </a:spcBef>
              <a:spcAft>
                <a:spcPct val="0"/>
              </a:spcAft>
              <a:defRPr sz="4400">
                <a:solidFill>
                  <a:schemeClr val="bg1"/>
                </a:solidFill>
                <a:latin typeface="Trump Mediaeval" charset="0"/>
              </a:defRPr>
            </a:lvl7pPr>
            <a:lvl8pPr marL="1371600" algn="ctr" fontAlgn="base">
              <a:spcBef>
                <a:spcPct val="0"/>
              </a:spcBef>
              <a:spcAft>
                <a:spcPct val="0"/>
              </a:spcAft>
              <a:defRPr sz="4400">
                <a:solidFill>
                  <a:schemeClr val="bg1"/>
                </a:solidFill>
                <a:latin typeface="Trump Mediaeval" charset="0"/>
              </a:defRPr>
            </a:lvl8pPr>
            <a:lvl9pPr marL="1828800" algn="ctr" fontAlgn="base">
              <a:spcBef>
                <a:spcPct val="0"/>
              </a:spcBef>
              <a:spcAft>
                <a:spcPct val="0"/>
              </a:spcAft>
              <a:defRPr sz="4400">
                <a:solidFill>
                  <a:schemeClr val="bg1"/>
                </a:solidFill>
                <a:latin typeface="Trump Mediaeval" charset="0"/>
              </a:defRPr>
            </a:lvl9pPr>
          </a:lstStyle>
          <a:p>
            <a:pPr algn="l"/>
            <a:r>
              <a:rPr lang="en-US" dirty="0"/>
              <a:t>Why COR?</a:t>
            </a:r>
          </a:p>
        </p:txBody>
      </p:sp>
    </p:spTree>
    <p:extLst>
      <p:ext uri="{BB962C8B-B14F-4D97-AF65-F5344CB8AC3E}">
        <p14:creationId xmlns:p14="http://schemas.microsoft.com/office/powerpoint/2010/main" val="234127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B651-7DD2-90E0-6ED3-EFBF2B8A54F9}"/>
              </a:ext>
            </a:extLst>
          </p:cNvPr>
          <p:cNvSpPr>
            <a:spLocks noGrp="1"/>
          </p:cNvSpPr>
          <p:nvPr>
            <p:ph type="title"/>
          </p:nvPr>
        </p:nvSpPr>
        <p:spPr>
          <a:xfrm>
            <a:off x="812800" y="1676400"/>
            <a:ext cx="10566400" cy="1143000"/>
          </a:xfrm>
        </p:spPr>
        <p:txBody>
          <a:bodyPr/>
          <a:lstStyle/>
          <a:p>
            <a:br>
              <a:rPr lang="en-US" sz="4400" b="1" dirty="0">
                <a:solidFill>
                  <a:srgbClr val="FFC000"/>
                </a:solidFill>
                <a:latin typeface="Calibri" pitchFamily="34" charset="0"/>
              </a:rPr>
            </a:br>
            <a:endParaRPr lang="en-US" dirty="0"/>
          </a:p>
        </p:txBody>
      </p:sp>
      <p:pic>
        <p:nvPicPr>
          <p:cNvPr id="5" name="Picture 4" descr="A red heart with a cross and crown of thorns&#10;&#10;Description automatically generated">
            <a:extLst>
              <a:ext uri="{FF2B5EF4-FFF2-40B4-BE49-F238E27FC236}">
                <a16:creationId xmlns:a16="http://schemas.microsoft.com/office/drawing/2014/main" id="{98B35047-CA2D-4E44-31BB-7D7C12882E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9050"/>
            <a:ext cx="1524000" cy="1524000"/>
          </a:xfrm>
          <a:prstGeom prst="rect">
            <a:avLst/>
          </a:prstGeom>
        </p:spPr>
      </p:pic>
      <p:sp>
        <p:nvSpPr>
          <p:cNvPr id="6" name="TextBox 5">
            <a:extLst>
              <a:ext uri="{FF2B5EF4-FFF2-40B4-BE49-F238E27FC236}">
                <a16:creationId xmlns:a16="http://schemas.microsoft.com/office/drawing/2014/main" id="{EA096C3E-F0B3-755B-A711-422E47651942}"/>
              </a:ext>
            </a:extLst>
          </p:cNvPr>
          <p:cNvSpPr txBox="1"/>
          <p:nvPr/>
        </p:nvSpPr>
        <p:spPr>
          <a:xfrm>
            <a:off x="1600200" y="1582341"/>
            <a:ext cx="10287000" cy="4339650"/>
          </a:xfrm>
          <a:prstGeom prst="rect">
            <a:avLst/>
          </a:prstGeom>
          <a:noFill/>
        </p:spPr>
        <p:txBody>
          <a:bodyPr wrap="square" rtlCol="0">
            <a:spAutoFit/>
          </a:bodyPr>
          <a:lstStyle/>
          <a:p>
            <a:r>
              <a:rPr lang="en-US" sz="2400" dirty="0"/>
              <a:t>Some examples of what could be considered COR:</a:t>
            </a:r>
          </a:p>
          <a:p>
            <a:pPr marL="400050" indent="-400050"/>
            <a:r>
              <a:rPr lang="en-US" dirty="0"/>
              <a:t>✅ Existing parish men's groups or ministries – If your parish already has a men's group, COR can enhance it by refocusing on Christ-centered brotherhood.</a:t>
            </a:r>
          </a:p>
          <a:p>
            <a:pPr marL="400050" indent="-400050"/>
            <a:r>
              <a:rPr lang="en-US" dirty="0"/>
              <a:t>✅ Cursillo grouping – Small faith-sharing groups that encourage spiritual growth and accountability.</a:t>
            </a:r>
          </a:p>
          <a:p>
            <a:pPr marL="400050" indent="-400050"/>
            <a:r>
              <a:rPr lang="en-US" dirty="0"/>
              <a:t>✅ Bible study groups – Diving into Scripture together strengthens faith and understanding.</a:t>
            </a:r>
          </a:p>
          <a:p>
            <a:pPr marL="400050" indent="-400050"/>
            <a:r>
              <a:rPr lang="en-US" dirty="0"/>
              <a:t>✅ Weekend breakfast gatherings – A simple but powerful way for men to build community and faith over a meal.</a:t>
            </a:r>
          </a:p>
          <a:p>
            <a:pPr marL="400050" indent="-400050"/>
            <a:r>
              <a:rPr lang="en-US" dirty="0"/>
              <a:t>✅ Praying the Rosary together – Before or after council meetings, reinforcing the importance of prayer in our lives.</a:t>
            </a:r>
          </a:p>
          <a:p>
            <a:pPr marL="400050" indent="-400050"/>
            <a:r>
              <a:rPr lang="en-US" dirty="0"/>
              <a:t>✅ Eucharistic Adoration or Holy Hour – Spending time in prayerful silence before the Blessed Sacrament.</a:t>
            </a:r>
          </a:p>
          <a:p>
            <a:pPr marL="400050" indent="-400050"/>
            <a:r>
              <a:rPr lang="en-US" dirty="0"/>
              <a:t>✅ Retreats or spiritual conferences – Attending or hosting faith-building events to renew our commitment to Christ.</a:t>
            </a:r>
          </a:p>
          <a:p>
            <a:pPr marL="400050" indent="-400050"/>
            <a:r>
              <a:rPr lang="en-US" dirty="0"/>
              <a:t>✅ Small group faith discussions – Meeting casually at home or in a parish hall to talk about faith, family, and struggles as Catholic men. COR is flexible—it’s about bringing men together in faith, in whatever way works best for your council and parish</a:t>
            </a:r>
          </a:p>
        </p:txBody>
      </p:sp>
      <p:sp>
        <p:nvSpPr>
          <p:cNvPr id="7" name="Title 1">
            <a:extLst>
              <a:ext uri="{FF2B5EF4-FFF2-40B4-BE49-F238E27FC236}">
                <a16:creationId xmlns:a16="http://schemas.microsoft.com/office/drawing/2014/main" id="{349C7F09-1EAE-91C6-6C5C-FEF6719BF53A}"/>
              </a:ext>
            </a:extLst>
          </p:cNvPr>
          <p:cNvSpPr txBox="1">
            <a:spLocks/>
          </p:cNvSpPr>
          <p:nvPr/>
        </p:nvSpPr>
        <p:spPr bwMode="auto">
          <a:xfrm>
            <a:off x="457200" y="266700"/>
            <a:ext cx="10566400" cy="1276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i="1">
                <a:solidFill>
                  <a:schemeClr val="tx1"/>
                </a:solidFill>
                <a:effectLst>
                  <a:outerShdw blurRad="38100" dist="38100" dir="2700000" algn="tl">
                    <a:srgbClr val="000000">
                      <a:alpha val="43137"/>
                    </a:srgbClr>
                  </a:outerShdw>
                </a:effectLst>
                <a:latin typeface="+mj-lt"/>
                <a:ea typeface="+mj-ea"/>
                <a:cs typeface="+mj-cs"/>
              </a:defRPr>
            </a:lvl1pPr>
            <a:lvl2pPr algn="ctr" rtl="0" eaLnBrk="1" fontAlgn="base" hangingPunct="1">
              <a:spcBef>
                <a:spcPct val="0"/>
              </a:spcBef>
              <a:spcAft>
                <a:spcPct val="0"/>
              </a:spcAft>
              <a:defRPr sz="4400">
                <a:solidFill>
                  <a:schemeClr val="bg1"/>
                </a:solidFill>
                <a:latin typeface="Trump Mediaeval" charset="0"/>
              </a:defRPr>
            </a:lvl2pPr>
            <a:lvl3pPr algn="ctr" rtl="0" eaLnBrk="1" fontAlgn="base" hangingPunct="1">
              <a:spcBef>
                <a:spcPct val="0"/>
              </a:spcBef>
              <a:spcAft>
                <a:spcPct val="0"/>
              </a:spcAft>
              <a:defRPr sz="4400">
                <a:solidFill>
                  <a:schemeClr val="bg1"/>
                </a:solidFill>
                <a:latin typeface="Trump Mediaeval" charset="0"/>
              </a:defRPr>
            </a:lvl3pPr>
            <a:lvl4pPr algn="ctr" rtl="0" eaLnBrk="1" fontAlgn="base" hangingPunct="1">
              <a:spcBef>
                <a:spcPct val="0"/>
              </a:spcBef>
              <a:spcAft>
                <a:spcPct val="0"/>
              </a:spcAft>
              <a:defRPr sz="4400">
                <a:solidFill>
                  <a:schemeClr val="bg1"/>
                </a:solidFill>
                <a:latin typeface="Trump Mediaeval" charset="0"/>
              </a:defRPr>
            </a:lvl4pPr>
            <a:lvl5pPr algn="ctr" rtl="0" eaLnBrk="1" fontAlgn="base" hangingPunct="1">
              <a:spcBef>
                <a:spcPct val="0"/>
              </a:spcBef>
              <a:spcAft>
                <a:spcPct val="0"/>
              </a:spcAft>
              <a:defRPr sz="4400">
                <a:solidFill>
                  <a:schemeClr val="bg1"/>
                </a:solidFill>
                <a:latin typeface="Trump Mediaeval" charset="0"/>
              </a:defRPr>
            </a:lvl5pPr>
            <a:lvl6pPr marL="457200" algn="ctr" rtl="0" eaLnBrk="1" fontAlgn="base" hangingPunct="1">
              <a:spcBef>
                <a:spcPct val="0"/>
              </a:spcBef>
              <a:spcAft>
                <a:spcPct val="0"/>
              </a:spcAft>
              <a:defRPr sz="4400">
                <a:solidFill>
                  <a:schemeClr val="bg1"/>
                </a:solidFill>
                <a:latin typeface="Trump Mediaeval" charset="0"/>
              </a:defRPr>
            </a:lvl6pPr>
            <a:lvl7pPr marL="914400" algn="ctr" rtl="0" eaLnBrk="1" fontAlgn="base" hangingPunct="1">
              <a:spcBef>
                <a:spcPct val="0"/>
              </a:spcBef>
              <a:spcAft>
                <a:spcPct val="0"/>
              </a:spcAft>
              <a:defRPr sz="4400">
                <a:solidFill>
                  <a:schemeClr val="bg1"/>
                </a:solidFill>
                <a:latin typeface="Trump Mediaeval" charset="0"/>
              </a:defRPr>
            </a:lvl7pPr>
            <a:lvl8pPr marL="1371600" algn="ctr" rtl="0" eaLnBrk="1" fontAlgn="base" hangingPunct="1">
              <a:spcBef>
                <a:spcPct val="0"/>
              </a:spcBef>
              <a:spcAft>
                <a:spcPct val="0"/>
              </a:spcAft>
              <a:defRPr sz="4400">
                <a:solidFill>
                  <a:schemeClr val="bg1"/>
                </a:solidFill>
                <a:latin typeface="Trump Mediaeval" charset="0"/>
              </a:defRPr>
            </a:lvl8pPr>
            <a:lvl9pPr marL="1828800" algn="ctr" rtl="0" eaLnBrk="1" fontAlgn="base" hangingPunct="1">
              <a:spcBef>
                <a:spcPct val="0"/>
              </a:spcBef>
              <a:spcAft>
                <a:spcPct val="0"/>
              </a:spcAft>
              <a:defRPr sz="4400">
                <a:solidFill>
                  <a:schemeClr val="bg1"/>
                </a:solidFill>
                <a:latin typeface="Trump Mediaeval" charset="0"/>
              </a:defRPr>
            </a:lvl9pPr>
          </a:lstStyle>
          <a:p>
            <a:r>
              <a:rPr lang="en-US" sz="3600" dirty="0">
                <a:solidFill>
                  <a:schemeClr val="bg2">
                    <a:lumMod val="50000"/>
                  </a:schemeClr>
                </a:solidFill>
              </a:rPr>
              <a:t>Are you already doing something that could be considered a COR meeting?</a:t>
            </a:r>
            <a:endParaRPr lang="en-US" sz="3600" kern="0" dirty="0"/>
          </a:p>
        </p:txBody>
      </p:sp>
    </p:spTree>
    <p:extLst>
      <p:ext uri="{BB962C8B-B14F-4D97-AF65-F5344CB8AC3E}">
        <p14:creationId xmlns:p14="http://schemas.microsoft.com/office/powerpoint/2010/main" val="2892622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B651-7DD2-90E0-6ED3-EFBF2B8A54F9}"/>
              </a:ext>
            </a:extLst>
          </p:cNvPr>
          <p:cNvSpPr>
            <a:spLocks noGrp="1"/>
          </p:cNvSpPr>
          <p:nvPr>
            <p:ph type="title"/>
          </p:nvPr>
        </p:nvSpPr>
        <p:spPr>
          <a:xfrm>
            <a:off x="812800" y="1676400"/>
            <a:ext cx="10566400" cy="1143000"/>
          </a:xfrm>
        </p:spPr>
        <p:txBody>
          <a:bodyPr/>
          <a:lstStyle/>
          <a:p>
            <a:br>
              <a:rPr lang="en-US" sz="4400" b="1" dirty="0">
                <a:solidFill>
                  <a:srgbClr val="FFC000"/>
                </a:solidFill>
                <a:latin typeface="Calibri" pitchFamily="34" charset="0"/>
              </a:rPr>
            </a:br>
            <a:endParaRPr lang="en-US" dirty="0"/>
          </a:p>
        </p:txBody>
      </p:sp>
      <p:pic>
        <p:nvPicPr>
          <p:cNvPr id="5" name="Picture 4" descr="A red heart with a cross and crown of thorns&#10;&#10;Description automatically generated">
            <a:extLst>
              <a:ext uri="{FF2B5EF4-FFF2-40B4-BE49-F238E27FC236}">
                <a16:creationId xmlns:a16="http://schemas.microsoft.com/office/drawing/2014/main" id="{98B35047-CA2D-4E44-31BB-7D7C12882E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37800" y="16543"/>
            <a:ext cx="1524000" cy="1524000"/>
          </a:xfrm>
          <a:prstGeom prst="rect">
            <a:avLst/>
          </a:prstGeom>
        </p:spPr>
      </p:pic>
      <p:sp>
        <p:nvSpPr>
          <p:cNvPr id="6" name="TextBox 5">
            <a:extLst>
              <a:ext uri="{FF2B5EF4-FFF2-40B4-BE49-F238E27FC236}">
                <a16:creationId xmlns:a16="http://schemas.microsoft.com/office/drawing/2014/main" id="{EA096C3E-F0B3-755B-A711-422E47651942}"/>
              </a:ext>
            </a:extLst>
          </p:cNvPr>
          <p:cNvSpPr txBox="1"/>
          <p:nvPr/>
        </p:nvSpPr>
        <p:spPr>
          <a:xfrm>
            <a:off x="609600" y="990600"/>
            <a:ext cx="10693400" cy="5170646"/>
          </a:xfrm>
          <a:prstGeom prst="rect">
            <a:avLst/>
          </a:prstGeom>
          <a:noFill/>
        </p:spPr>
        <p:txBody>
          <a:bodyPr wrap="square" rtlCol="0">
            <a:spAutoFit/>
          </a:bodyPr>
          <a:lstStyle/>
          <a:p>
            <a:r>
              <a:rPr lang="en-US" sz="2400" dirty="0"/>
              <a:t>For more information on COR, navigate to kofc.org website, and in the </a:t>
            </a:r>
            <a:r>
              <a:rPr lang="en-US" sz="2400" dirty="0" err="1"/>
              <a:t>searchbar</a:t>
            </a:r>
            <a:r>
              <a:rPr lang="en-US" sz="2400" dirty="0"/>
              <a:t>, enter “COR”, then select the first result.</a:t>
            </a:r>
          </a:p>
          <a:p>
            <a:endParaRPr lang="en-US" sz="2400" dirty="0"/>
          </a:p>
          <a:p>
            <a:r>
              <a:rPr lang="en-US" sz="2400" dirty="0"/>
              <a:t>or you can click on this link: </a:t>
            </a:r>
            <a:r>
              <a:rPr lang="en-US" sz="2400" dirty="0">
                <a:hlinkClick r:id="rId4"/>
              </a:rPr>
              <a:t>https://www.kofc.org/en/who-we-are/our-faith/cor.html</a:t>
            </a:r>
            <a:r>
              <a:rPr lang="en-US" sz="2400" dirty="0"/>
              <a:t> </a:t>
            </a:r>
          </a:p>
          <a:p>
            <a:endParaRPr lang="en-US" sz="2400" dirty="0"/>
          </a:p>
          <a:p>
            <a:r>
              <a:rPr lang="en-US" sz="2400" dirty="0"/>
              <a:t>Download the Cor Startup Guide:</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dirty="0"/>
          </a:p>
        </p:txBody>
      </p:sp>
      <p:sp>
        <p:nvSpPr>
          <p:cNvPr id="7" name="Title 1">
            <a:extLst>
              <a:ext uri="{FF2B5EF4-FFF2-40B4-BE49-F238E27FC236}">
                <a16:creationId xmlns:a16="http://schemas.microsoft.com/office/drawing/2014/main" id="{349C7F09-1EAE-91C6-6C5C-FEF6719BF53A}"/>
              </a:ext>
            </a:extLst>
          </p:cNvPr>
          <p:cNvSpPr txBox="1">
            <a:spLocks/>
          </p:cNvSpPr>
          <p:nvPr/>
        </p:nvSpPr>
        <p:spPr bwMode="auto">
          <a:xfrm>
            <a:off x="609600" y="207043"/>
            <a:ext cx="10490200" cy="571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i="1">
                <a:solidFill>
                  <a:schemeClr val="tx1"/>
                </a:solidFill>
                <a:effectLst>
                  <a:outerShdw blurRad="38100" dist="38100" dir="2700000" algn="tl">
                    <a:srgbClr val="000000">
                      <a:alpha val="43137"/>
                    </a:srgbClr>
                  </a:outerShdw>
                </a:effectLst>
                <a:latin typeface="+mj-lt"/>
                <a:ea typeface="+mj-ea"/>
                <a:cs typeface="+mj-cs"/>
              </a:defRPr>
            </a:lvl1pPr>
            <a:lvl2pPr algn="ctr" rtl="0" eaLnBrk="1" fontAlgn="base" hangingPunct="1">
              <a:spcBef>
                <a:spcPct val="0"/>
              </a:spcBef>
              <a:spcAft>
                <a:spcPct val="0"/>
              </a:spcAft>
              <a:defRPr sz="4400">
                <a:solidFill>
                  <a:schemeClr val="bg1"/>
                </a:solidFill>
                <a:latin typeface="Trump Mediaeval" charset="0"/>
              </a:defRPr>
            </a:lvl2pPr>
            <a:lvl3pPr algn="ctr" rtl="0" eaLnBrk="1" fontAlgn="base" hangingPunct="1">
              <a:spcBef>
                <a:spcPct val="0"/>
              </a:spcBef>
              <a:spcAft>
                <a:spcPct val="0"/>
              </a:spcAft>
              <a:defRPr sz="4400">
                <a:solidFill>
                  <a:schemeClr val="bg1"/>
                </a:solidFill>
                <a:latin typeface="Trump Mediaeval" charset="0"/>
              </a:defRPr>
            </a:lvl3pPr>
            <a:lvl4pPr algn="ctr" rtl="0" eaLnBrk="1" fontAlgn="base" hangingPunct="1">
              <a:spcBef>
                <a:spcPct val="0"/>
              </a:spcBef>
              <a:spcAft>
                <a:spcPct val="0"/>
              </a:spcAft>
              <a:defRPr sz="4400">
                <a:solidFill>
                  <a:schemeClr val="bg1"/>
                </a:solidFill>
                <a:latin typeface="Trump Mediaeval" charset="0"/>
              </a:defRPr>
            </a:lvl4pPr>
            <a:lvl5pPr algn="ctr" rtl="0" eaLnBrk="1" fontAlgn="base" hangingPunct="1">
              <a:spcBef>
                <a:spcPct val="0"/>
              </a:spcBef>
              <a:spcAft>
                <a:spcPct val="0"/>
              </a:spcAft>
              <a:defRPr sz="4400">
                <a:solidFill>
                  <a:schemeClr val="bg1"/>
                </a:solidFill>
                <a:latin typeface="Trump Mediaeval" charset="0"/>
              </a:defRPr>
            </a:lvl5pPr>
            <a:lvl6pPr marL="457200" algn="ctr" rtl="0" eaLnBrk="1" fontAlgn="base" hangingPunct="1">
              <a:spcBef>
                <a:spcPct val="0"/>
              </a:spcBef>
              <a:spcAft>
                <a:spcPct val="0"/>
              </a:spcAft>
              <a:defRPr sz="4400">
                <a:solidFill>
                  <a:schemeClr val="bg1"/>
                </a:solidFill>
                <a:latin typeface="Trump Mediaeval" charset="0"/>
              </a:defRPr>
            </a:lvl6pPr>
            <a:lvl7pPr marL="914400" algn="ctr" rtl="0" eaLnBrk="1" fontAlgn="base" hangingPunct="1">
              <a:spcBef>
                <a:spcPct val="0"/>
              </a:spcBef>
              <a:spcAft>
                <a:spcPct val="0"/>
              </a:spcAft>
              <a:defRPr sz="4400">
                <a:solidFill>
                  <a:schemeClr val="bg1"/>
                </a:solidFill>
                <a:latin typeface="Trump Mediaeval" charset="0"/>
              </a:defRPr>
            </a:lvl7pPr>
            <a:lvl8pPr marL="1371600" algn="ctr" rtl="0" eaLnBrk="1" fontAlgn="base" hangingPunct="1">
              <a:spcBef>
                <a:spcPct val="0"/>
              </a:spcBef>
              <a:spcAft>
                <a:spcPct val="0"/>
              </a:spcAft>
              <a:defRPr sz="4400">
                <a:solidFill>
                  <a:schemeClr val="bg1"/>
                </a:solidFill>
                <a:latin typeface="Trump Mediaeval" charset="0"/>
              </a:defRPr>
            </a:lvl8pPr>
            <a:lvl9pPr marL="1828800" algn="ctr" rtl="0" eaLnBrk="1" fontAlgn="base" hangingPunct="1">
              <a:spcBef>
                <a:spcPct val="0"/>
              </a:spcBef>
              <a:spcAft>
                <a:spcPct val="0"/>
              </a:spcAft>
              <a:defRPr sz="4400">
                <a:solidFill>
                  <a:schemeClr val="bg1"/>
                </a:solidFill>
                <a:latin typeface="Trump Mediaeval" charset="0"/>
              </a:defRPr>
            </a:lvl9pPr>
          </a:lstStyle>
          <a:p>
            <a:r>
              <a:rPr lang="en-US" sz="3600" dirty="0">
                <a:solidFill>
                  <a:schemeClr val="bg2">
                    <a:lumMod val="50000"/>
                  </a:schemeClr>
                </a:solidFill>
              </a:rPr>
              <a:t>COR Resources</a:t>
            </a:r>
            <a:endParaRPr lang="en-US" sz="3600" kern="0" dirty="0">
              <a:solidFill>
                <a:schemeClr val="bg2">
                  <a:lumMod val="50000"/>
                </a:schemeClr>
              </a:solidFill>
            </a:endParaRPr>
          </a:p>
        </p:txBody>
      </p:sp>
      <p:pic>
        <p:nvPicPr>
          <p:cNvPr id="4" name="Picture 3">
            <a:extLst>
              <a:ext uri="{FF2B5EF4-FFF2-40B4-BE49-F238E27FC236}">
                <a16:creationId xmlns:a16="http://schemas.microsoft.com/office/drawing/2014/main" id="{DF895455-C8D0-33FE-1219-263D24418714}"/>
              </a:ext>
            </a:extLst>
          </p:cNvPr>
          <p:cNvPicPr>
            <a:picLocks noChangeAspect="1"/>
          </p:cNvPicPr>
          <p:nvPr/>
        </p:nvPicPr>
        <p:blipFill>
          <a:blip r:embed="rId5"/>
          <a:stretch>
            <a:fillRect/>
          </a:stretch>
        </p:blipFill>
        <p:spPr>
          <a:xfrm>
            <a:off x="5410200" y="2587925"/>
            <a:ext cx="3770966" cy="2901352"/>
          </a:xfrm>
          <a:prstGeom prst="rect">
            <a:avLst/>
          </a:prstGeom>
        </p:spPr>
      </p:pic>
      <p:cxnSp>
        <p:nvCxnSpPr>
          <p:cNvPr id="11" name="Straight Arrow Connector 10">
            <a:extLst>
              <a:ext uri="{FF2B5EF4-FFF2-40B4-BE49-F238E27FC236}">
                <a16:creationId xmlns:a16="http://schemas.microsoft.com/office/drawing/2014/main" id="{52B956A6-DA82-F18A-FAAF-4637085C775D}"/>
              </a:ext>
            </a:extLst>
          </p:cNvPr>
          <p:cNvCxnSpPr>
            <a:cxnSpLocks/>
          </p:cNvCxnSpPr>
          <p:nvPr/>
        </p:nvCxnSpPr>
        <p:spPr bwMode="auto">
          <a:xfrm>
            <a:off x="4876800" y="3031457"/>
            <a:ext cx="685800" cy="1235743"/>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pic>
        <p:nvPicPr>
          <p:cNvPr id="3" name="Picture 2" descr="A qr code with a person's face&#10;&#10;AI-generated content may be incorrect.">
            <a:extLst>
              <a:ext uri="{FF2B5EF4-FFF2-40B4-BE49-F238E27FC236}">
                <a16:creationId xmlns:a16="http://schemas.microsoft.com/office/drawing/2014/main" id="{EFD94948-2A2C-7D1C-ACCB-A5A8F71EF9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44828" y="2705100"/>
            <a:ext cx="1889760" cy="2476500"/>
          </a:xfrm>
          <a:prstGeom prst="rect">
            <a:avLst/>
          </a:prstGeom>
        </p:spPr>
      </p:pic>
    </p:spTree>
    <p:extLst>
      <p:ext uri="{BB962C8B-B14F-4D97-AF65-F5344CB8AC3E}">
        <p14:creationId xmlns:p14="http://schemas.microsoft.com/office/powerpoint/2010/main" val="2887848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43D07-496D-9596-9757-68EC489509FB}"/>
              </a:ext>
            </a:extLst>
          </p:cNvPr>
          <p:cNvSpPr>
            <a:spLocks noGrp="1"/>
          </p:cNvSpPr>
          <p:nvPr>
            <p:ph type="title"/>
          </p:nvPr>
        </p:nvSpPr>
        <p:spPr>
          <a:xfrm>
            <a:off x="812800" y="359230"/>
            <a:ext cx="10566400" cy="1143000"/>
          </a:xfrm>
        </p:spPr>
        <p:txBody>
          <a:bodyPr/>
          <a:lstStyle/>
          <a:p>
            <a:r>
              <a:rPr lang="en-US" dirty="0"/>
              <a:t>Please Pull Out Your Cell Phone!  </a:t>
            </a:r>
          </a:p>
        </p:txBody>
      </p:sp>
      <p:pic>
        <p:nvPicPr>
          <p:cNvPr id="5" name="Content Placeholder 4">
            <a:extLst>
              <a:ext uri="{FF2B5EF4-FFF2-40B4-BE49-F238E27FC236}">
                <a16:creationId xmlns:a16="http://schemas.microsoft.com/office/drawing/2014/main" id="{F0B98CE9-A044-863C-2E56-A05A99BAD98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86800" y="1502230"/>
            <a:ext cx="3143103" cy="3143103"/>
          </a:xfrm>
        </p:spPr>
      </p:pic>
      <p:sp>
        <p:nvSpPr>
          <p:cNvPr id="6" name="TextBox 5">
            <a:extLst>
              <a:ext uri="{FF2B5EF4-FFF2-40B4-BE49-F238E27FC236}">
                <a16:creationId xmlns:a16="http://schemas.microsoft.com/office/drawing/2014/main" id="{69696973-F81D-A18E-9524-F3686272EE89}"/>
              </a:ext>
            </a:extLst>
          </p:cNvPr>
          <p:cNvSpPr txBox="1"/>
          <p:nvPr/>
        </p:nvSpPr>
        <p:spPr>
          <a:xfrm>
            <a:off x="914400" y="1651590"/>
            <a:ext cx="7916783" cy="3554819"/>
          </a:xfrm>
          <a:prstGeom prst="rect">
            <a:avLst/>
          </a:prstGeom>
          <a:noFill/>
        </p:spPr>
        <p:txBody>
          <a:bodyPr wrap="none" rtlCol="0">
            <a:spAutoFit/>
          </a:bodyPr>
          <a:lstStyle/>
          <a:p>
            <a:pPr>
              <a:spcBef>
                <a:spcPts val="600"/>
              </a:spcBef>
              <a:spcAft>
                <a:spcPts val="1200"/>
              </a:spcAft>
            </a:pPr>
            <a:r>
              <a:rPr lang="en-US" sz="3600" b="1" dirty="0"/>
              <a:t>Help Us Check Everyone In!</a:t>
            </a:r>
            <a:endParaRPr lang="en-US" sz="1200" b="1" dirty="0"/>
          </a:p>
          <a:p>
            <a:pPr>
              <a:spcBef>
                <a:spcPts val="600"/>
              </a:spcBef>
              <a:spcAft>
                <a:spcPts val="1200"/>
              </a:spcAft>
            </a:pPr>
            <a:br>
              <a:rPr lang="en-US" sz="1200" dirty="0"/>
            </a:br>
            <a:r>
              <a:rPr lang="en-US" sz="3600" dirty="0"/>
              <a:t>📱 Scan the QR code with your phone</a:t>
            </a:r>
          </a:p>
          <a:p>
            <a:pPr>
              <a:spcBef>
                <a:spcPts val="600"/>
              </a:spcBef>
              <a:spcAft>
                <a:spcPts val="1200"/>
              </a:spcAft>
            </a:pPr>
            <a:br>
              <a:rPr lang="en-US" sz="1200" dirty="0"/>
            </a:br>
            <a:r>
              <a:rPr lang="en-US" sz="3600" dirty="0"/>
              <a:t>📝 Fill out the quick attendance form</a:t>
            </a:r>
            <a:br>
              <a:rPr lang="en-US" sz="3600" dirty="0"/>
            </a:br>
            <a:endParaRPr lang="en-US" sz="1200" dirty="0"/>
          </a:p>
          <a:p>
            <a:pPr>
              <a:spcBef>
                <a:spcPts val="600"/>
              </a:spcBef>
              <a:spcAft>
                <a:spcPts val="1200"/>
              </a:spcAft>
            </a:pPr>
            <a:r>
              <a:rPr lang="en-US" sz="3600" dirty="0"/>
              <a:t>Your participation helps us stay organized</a:t>
            </a:r>
          </a:p>
        </p:txBody>
      </p:sp>
    </p:spTree>
    <p:extLst>
      <p:ext uri="{BB962C8B-B14F-4D97-AF65-F5344CB8AC3E}">
        <p14:creationId xmlns:p14="http://schemas.microsoft.com/office/powerpoint/2010/main" val="3962977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34DE9-CA2A-49F0-0BAE-5CB7EC1194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819ED1-17D3-DC6D-6C02-F050442D0D30}"/>
              </a:ext>
            </a:extLst>
          </p:cNvPr>
          <p:cNvSpPr>
            <a:spLocks noGrp="1"/>
          </p:cNvSpPr>
          <p:nvPr>
            <p:ph idx="1"/>
          </p:nvPr>
        </p:nvSpPr>
        <p:spPr>
          <a:xfrm>
            <a:off x="762000" y="1295400"/>
            <a:ext cx="10744200" cy="4693748"/>
          </a:xfrm>
        </p:spPr>
        <p:txBody>
          <a:bodyPr/>
          <a:lstStyle/>
          <a:p>
            <a:pPr marL="0" marR="0" lvl="0" indent="0">
              <a:lnSpc>
                <a:spcPct val="115000"/>
              </a:lnSpc>
              <a:spcAft>
                <a:spcPts val="1000"/>
              </a:spcAft>
              <a:buNone/>
            </a:pPr>
            <a:r>
              <a:rPr lang="en-US" sz="2400" dirty="0"/>
              <a:t>In a world that often promotes isolation, we can forget that God designed us for community. We are not meant to walk this journey of faith alone.  </a:t>
            </a:r>
          </a:p>
          <a:p>
            <a:pPr marL="0" marR="0" lvl="0" indent="0">
              <a:lnSpc>
                <a:spcPct val="115000"/>
              </a:lnSpc>
              <a:spcAft>
                <a:spcPts val="1000"/>
              </a:spcAft>
              <a:buNone/>
            </a:pPr>
            <a:r>
              <a:rPr lang="en-US" sz="2400" dirty="0"/>
              <a:t>The bond of Christ-centered brotherhood helps men remain focused on their mission to grow in holiness. It fosters a sense of duty to one another — we are our brother’s keeper. We strive to support one another in becoming the husbands, fathers and saints that God calls us to be. </a:t>
            </a:r>
          </a:p>
          <a:p>
            <a:pPr marL="0" marR="0" lvl="0" indent="0">
              <a:lnSpc>
                <a:spcPct val="115000"/>
              </a:lnSpc>
              <a:spcAft>
                <a:spcPts val="1000"/>
              </a:spcAft>
              <a:buNone/>
            </a:pPr>
            <a:r>
              <a:rPr lang="en-US" sz="2400" dirty="0"/>
              <a:t>As the center of our bond, Jesus is the unifying source of our strength, purpose, and direction.</a:t>
            </a:r>
            <a:endParaRPr lang="en-US" sz="36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7" name="Title 6">
            <a:extLst>
              <a:ext uri="{FF2B5EF4-FFF2-40B4-BE49-F238E27FC236}">
                <a16:creationId xmlns:a16="http://schemas.microsoft.com/office/drawing/2014/main" id="{852859AA-B7FD-4ED2-22C0-8EA53C4BF08E}"/>
              </a:ext>
            </a:extLst>
          </p:cNvPr>
          <p:cNvSpPr>
            <a:spLocks noGrp="1"/>
          </p:cNvSpPr>
          <p:nvPr>
            <p:ph type="title"/>
          </p:nvPr>
        </p:nvSpPr>
        <p:spPr>
          <a:xfrm>
            <a:off x="423864" y="55985"/>
            <a:ext cx="11248732" cy="1143000"/>
          </a:xfrm>
        </p:spPr>
        <p:txBody>
          <a:bodyPr/>
          <a:lstStyle/>
          <a:p>
            <a:pPr algn="ctr"/>
            <a:r>
              <a:rPr lang="en-US" sz="7200" dirty="0"/>
              <a:t>Christ-Centered Brotherhood</a:t>
            </a:r>
          </a:p>
        </p:txBody>
      </p:sp>
      <p:sp>
        <p:nvSpPr>
          <p:cNvPr id="4" name="Content Placeholder 2">
            <a:extLst>
              <a:ext uri="{FF2B5EF4-FFF2-40B4-BE49-F238E27FC236}">
                <a16:creationId xmlns:a16="http://schemas.microsoft.com/office/drawing/2014/main" id="{D6754BB4-634A-38B3-FF66-CFE3BCE5839A}"/>
              </a:ext>
            </a:extLst>
          </p:cNvPr>
          <p:cNvSpPr txBox="1">
            <a:spLocks/>
          </p:cNvSpPr>
          <p:nvPr/>
        </p:nvSpPr>
        <p:spPr>
          <a:xfrm>
            <a:off x="242596" y="4424077"/>
            <a:ext cx="11736357" cy="1301625"/>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Font typeface="Arial" panose="020B0604020202020204" pitchFamily="34" charset="0"/>
              <a:buNone/>
              <a:defRPr sz="2800" b="1" kern="1200">
                <a:solidFill>
                  <a:schemeClr val="bg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1200"/>
              </a:spcAft>
              <a:buFont typeface="Arial" panose="020B0604020202020204" pitchFamily="34" charset="0"/>
              <a:buNone/>
              <a:tabLst/>
              <a:defRPr sz="2800" b="1" kern="1200">
                <a:solidFill>
                  <a:schemeClr val="bg1"/>
                </a:solidFill>
                <a:latin typeface="+mn-lt"/>
                <a:ea typeface="+mn-ea"/>
                <a:cs typeface="Arial" panose="020B0604020202020204" pitchFamily="34" charset="0"/>
              </a:defRPr>
            </a:lvl2pPr>
            <a:lvl3pPr marL="628650" indent="-280988" algn="l" defTabSz="914400" rtl="0" eaLnBrk="1" latinLnBrk="0" hangingPunct="1">
              <a:lnSpc>
                <a:spcPct val="110000"/>
              </a:lnSpc>
              <a:spcBef>
                <a:spcPts val="0"/>
              </a:spcBef>
              <a:spcAft>
                <a:spcPts val="600"/>
              </a:spcAft>
              <a:buSzPct val="100000"/>
              <a:buFont typeface="Arial" panose="020B0604020202020204" pitchFamily="34" charset="0"/>
              <a:buChar char="•"/>
              <a:tabLst/>
              <a:defRPr sz="2400" b="1" kern="1200">
                <a:solidFill>
                  <a:schemeClr val="bg1"/>
                </a:solidFill>
                <a:latin typeface="+mn-lt"/>
                <a:ea typeface="+mn-ea"/>
                <a:cs typeface="Arial" panose="020B0604020202020204" pitchFamily="34" charset="0"/>
              </a:defRPr>
            </a:lvl3pPr>
            <a:lvl4pPr marL="920750" indent="-233363" algn="l" defTabSz="914400" rtl="0" eaLnBrk="1" latinLnBrk="0" hangingPunct="1">
              <a:lnSpc>
                <a:spcPct val="110000"/>
              </a:lnSpc>
              <a:spcBef>
                <a:spcPts val="0"/>
              </a:spcBef>
              <a:spcAft>
                <a:spcPts val="600"/>
              </a:spcAft>
              <a:buSzPct val="100000"/>
              <a:buFont typeface="Arial" panose="020B0604020202020204" pitchFamily="34" charset="0"/>
              <a:buChar char="•"/>
              <a:tabLst/>
              <a:defRPr sz="2400" b="1" kern="1200">
                <a:solidFill>
                  <a:schemeClr val="bg1"/>
                </a:solidFill>
                <a:latin typeface="+mn-lt"/>
                <a:ea typeface="+mn-ea"/>
                <a:cs typeface="Arial" panose="020B0604020202020204" pitchFamily="34" charset="0"/>
              </a:defRPr>
            </a:lvl4pPr>
            <a:lvl5pPr marL="1377950" indent="-457200" algn="l" defTabSz="914400" rtl="0" eaLnBrk="1" latinLnBrk="0" hangingPunct="1">
              <a:lnSpc>
                <a:spcPct val="110000"/>
              </a:lnSpc>
              <a:spcBef>
                <a:spcPts val="0"/>
              </a:spcBef>
              <a:spcAft>
                <a:spcPts val="600"/>
              </a:spcAft>
              <a:buSzPct val="100000"/>
              <a:buFont typeface="Arial" panose="020B0604020202020204" pitchFamily="34" charset="0"/>
              <a:buChar char="•"/>
              <a:tabLst/>
              <a:defRPr sz="2400" b="0" kern="1200">
                <a:solidFill>
                  <a:schemeClr val="bg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1000"/>
              </a:spcAft>
            </a:pPr>
            <a:endParaRPr lang="en-US"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2" descr="COR Meeting Initiative - Minnesota Knights of Columbus">
            <a:extLst>
              <a:ext uri="{FF2B5EF4-FFF2-40B4-BE49-F238E27FC236}">
                <a16:creationId xmlns:a16="http://schemas.microsoft.com/office/drawing/2014/main" id="{CD24CB9C-295A-0978-0DBA-EF66691CE47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832" b="97059" l="8663" r="92279">
                        <a14:foregroundMark x1="24670" y1="19748" x2="14124" y2="34244"/>
                        <a14:foregroundMark x1="14124" y1="34244" x2="13559" y2="52731"/>
                        <a14:foregroundMark x1="13559" y1="52731" x2="19021" y2="67647"/>
                        <a14:foregroundMark x1="19021" y1="67647" x2="26930" y2="79412"/>
                        <a14:foregroundMark x1="26930" y1="79412" x2="40678" y2="90966"/>
                        <a14:foregroundMark x1="40678" y1="90966" x2="51036" y2="94958"/>
                        <a14:foregroundMark x1="51036" y1="94958" x2="64030" y2="88235"/>
                        <a14:foregroundMark x1="64030" y1="88235" x2="88136" y2="65756"/>
                        <a14:foregroundMark x1="88136" y1="65756" x2="89454" y2="48739"/>
                        <a14:foregroundMark x1="89454" y1="48739" x2="72316" y2="17017"/>
                        <a14:foregroundMark x1="72316" y1="17017" x2="42750" y2="5672"/>
                        <a14:foregroundMark x1="39925" y1="5672" x2="14878" y2="24370"/>
                        <a14:foregroundMark x1="14878" y1="24370" x2="12241" y2="28361"/>
                        <a14:foregroundMark x1="10734" y1="34034" x2="9605" y2="46639"/>
                        <a14:foregroundMark x1="9605" y1="46639" x2="12241" y2="64076"/>
                        <a14:foregroundMark x1="12241" y1="64076" x2="23352" y2="83193"/>
                        <a14:foregroundMark x1="26177" y1="85924" x2="38230" y2="92437"/>
                        <a14:foregroundMark x1="38230" y1="92437" x2="56121" y2="95378"/>
                        <a14:foregroundMark x1="56121" y1="95378" x2="69680" y2="89706"/>
                        <a14:foregroundMark x1="69680" y1="89706" x2="91337" y2="63655"/>
                        <a14:foregroundMark x1="91337" y1="63655" x2="92467" y2="48529"/>
                        <a14:foregroundMark x1="92467" y1="48529" x2="77401" y2="18277"/>
                        <a14:foregroundMark x1="77401" y1="18277" x2="60640" y2="6513"/>
                        <a14:foregroundMark x1="60640" y1="6513" x2="58569" y2="6092"/>
                        <a14:foregroundMark x1="72881" y1="12605" x2="84369" y2="23529"/>
                        <a14:foregroundMark x1="84369" y1="23529" x2="85687" y2="26891"/>
                        <a14:foregroundMark x1="31450" y1="90756" x2="30697" y2="90336"/>
                        <a14:foregroundMark x1="28437" y1="89286" x2="10546" y2="63025"/>
                        <a14:foregroundMark x1="10546" y1="63025" x2="8851" y2="46639"/>
                        <a14:foregroundMark x1="53484" y1="4832" x2="69868" y2="11345"/>
                        <a14:foregroundMark x1="71751" y1="11975" x2="65160" y2="9454"/>
                        <a14:foregroundMark x1="72128" y1="10294" x2="69492" y2="9034"/>
                        <a14:foregroundMark x1="14124" y1="71218" x2="16573" y2="77311"/>
                        <a14:foregroundMark x1="53484" y1="95798" x2="44444" y2="93487"/>
                        <a14:foregroundMark x1="85876" y1="75210" x2="85876" y2="75210"/>
                        <a14:foregroundMark x1="14689" y1="74580" x2="14689" y2="74580"/>
                        <a14:foregroundMark x1="13748" y1="75000" x2="23164" y2="86134"/>
                        <a14:foregroundMark x1="23164" y1="86134" x2="45574" y2="97059"/>
                      </a14:backgroundRemoval>
                    </a14:imgEffect>
                  </a14:imgLayer>
                </a14:imgProps>
              </a:ext>
              <a:ext uri="{28A0092B-C50C-407E-A947-70E740481C1C}">
                <a14:useLocalDpi xmlns:a14="http://schemas.microsoft.com/office/drawing/2010/main" val="0"/>
              </a:ext>
            </a:extLst>
          </a:blip>
          <a:srcRect/>
          <a:stretch>
            <a:fillRect/>
          </a:stretch>
        </p:blipFill>
        <p:spPr bwMode="auto">
          <a:xfrm>
            <a:off x="4917862" y="4784967"/>
            <a:ext cx="2260736" cy="202657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92896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34DE9-CA2A-49F0-0BAE-5CB7EC11947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52859AA-B7FD-4ED2-22C0-8EA53C4BF08E}"/>
              </a:ext>
            </a:extLst>
          </p:cNvPr>
          <p:cNvSpPr>
            <a:spLocks noGrp="1"/>
          </p:cNvSpPr>
          <p:nvPr>
            <p:ph type="title"/>
          </p:nvPr>
        </p:nvSpPr>
        <p:spPr>
          <a:xfrm>
            <a:off x="423864" y="55985"/>
            <a:ext cx="11248732" cy="1143000"/>
          </a:xfrm>
        </p:spPr>
        <p:txBody>
          <a:bodyPr/>
          <a:lstStyle/>
          <a:p>
            <a:pPr algn="ctr"/>
            <a:r>
              <a:rPr lang="en-US" sz="7200" dirty="0"/>
              <a:t>Christ-Centered Brotherhood</a:t>
            </a:r>
          </a:p>
        </p:txBody>
      </p:sp>
      <p:sp>
        <p:nvSpPr>
          <p:cNvPr id="4" name="Content Placeholder 2">
            <a:extLst>
              <a:ext uri="{FF2B5EF4-FFF2-40B4-BE49-F238E27FC236}">
                <a16:creationId xmlns:a16="http://schemas.microsoft.com/office/drawing/2014/main" id="{D6754BB4-634A-38B3-FF66-CFE3BCE5839A}"/>
              </a:ext>
            </a:extLst>
          </p:cNvPr>
          <p:cNvSpPr txBox="1">
            <a:spLocks/>
          </p:cNvSpPr>
          <p:nvPr/>
        </p:nvSpPr>
        <p:spPr>
          <a:xfrm>
            <a:off x="242596" y="4424077"/>
            <a:ext cx="11736357" cy="1301625"/>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Font typeface="Arial" panose="020B0604020202020204" pitchFamily="34" charset="0"/>
              <a:buNone/>
              <a:defRPr sz="2800" b="1" kern="1200">
                <a:solidFill>
                  <a:schemeClr val="bg1"/>
                </a:solidFill>
                <a:latin typeface="+mn-lt"/>
                <a:ea typeface="+mn-ea"/>
                <a:cs typeface="Arial" panose="020B0604020202020204" pitchFamily="34" charset="0"/>
              </a:defRPr>
            </a:lvl1pPr>
            <a:lvl2pPr marL="0" indent="0" algn="l" defTabSz="914400" rtl="0" eaLnBrk="1" latinLnBrk="0" hangingPunct="1">
              <a:lnSpc>
                <a:spcPct val="110000"/>
              </a:lnSpc>
              <a:spcBef>
                <a:spcPts val="0"/>
              </a:spcBef>
              <a:spcAft>
                <a:spcPts val="1200"/>
              </a:spcAft>
              <a:buFont typeface="Arial" panose="020B0604020202020204" pitchFamily="34" charset="0"/>
              <a:buNone/>
              <a:tabLst/>
              <a:defRPr sz="2800" b="1" kern="1200">
                <a:solidFill>
                  <a:schemeClr val="bg1"/>
                </a:solidFill>
                <a:latin typeface="+mn-lt"/>
                <a:ea typeface="+mn-ea"/>
                <a:cs typeface="Arial" panose="020B0604020202020204" pitchFamily="34" charset="0"/>
              </a:defRPr>
            </a:lvl2pPr>
            <a:lvl3pPr marL="628650" indent="-280988" algn="l" defTabSz="914400" rtl="0" eaLnBrk="1" latinLnBrk="0" hangingPunct="1">
              <a:lnSpc>
                <a:spcPct val="110000"/>
              </a:lnSpc>
              <a:spcBef>
                <a:spcPts val="0"/>
              </a:spcBef>
              <a:spcAft>
                <a:spcPts val="600"/>
              </a:spcAft>
              <a:buSzPct val="100000"/>
              <a:buFont typeface="Arial" panose="020B0604020202020204" pitchFamily="34" charset="0"/>
              <a:buChar char="•"/>
              <a:tabLst/>
              <a:defRPr sz="2400" b="1" kern="1200">
                <a:solidFill>
                  <a:schemeClr val="bg1"/>
                </a:solidFill>
                <a:latin typeface="+mn-lt"/>
                <a:ea typeface="+mn-ea"/>
                <a:cs typeface="Arial" panose="020B0604020202020204" pitchFamily="34" charset="0"/>
              </a:defRPr>
            </a:lvl3pPr>
            <a:lvl4pPr marL="920750" indent="-233363" algn="l" defTabSz="914400" rtl="0" eaLnBrk="1" latinLnBrk="0" hangingPunct="1">
              <a:lnSpc>
                <a:spcPct val="110000"/>
              </a:lnSpc>
              <a:spcBef>
                <a:spcPts val="0"/>
              </a:spcBef>
              <a:spcAft>
                <a:spcPts val="600"/>
              </a:spcAft>
              <a:buSzPct val="100000"/>
              <a:buFont typeface="Arial" panose="020B0604020202020204" pitchFamily="34" charset="0"/>
              <a:buChar char="•"/>
              <a:tabLst/>
              <a:defRPr sz="2400" b="1" kern="1200">
                <a:solidFill>
                  <a:schemeClr val="bg1"/>
                </a:solidFill>
                <a:latin typeface="+mn-lt"/>
                <a:ea typeface="+mn-ea"/>
                <a:cs typeface="Arial" panose="020B0604020202020204" pitchFamily="34" charset="0"/>
              </a:defRPr>
            </a:lvl4pPr>
            <a:lvl5pPr marL="1377950" indent="-457200" algn="l" defTabSz="914400" rtl="0" eaLnBrk="1" latinLnBrk="0" hangingPunct="1">
              <a:lnSpc>
                <a:spcPct val="110000"/>
              </a:lnSpc>
              <a:spcBef>
                <a:spcPts val="0"/>
              </a:spcBef>
              <a:spcAft>
                <a:spcPts val="600"/>
              </a:spcAft>
              <a:buSzPct val="100000"/>
              <a:buFont typeface="Arial" panose="020B0604020202020204" pitchFamily="34" charset="0"/>
              <a:buChar char="•"/>
              <a:tabLst/>
              <a:defRPr sz="2400" b="0" kern="1200">
                <a:solidFill>
                  <a:schemeClr val="bg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1000"/>
              </a:spcAft>
            </a:pPr>
            <a:endParaRPr lang="en-US"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12" name="Content Placeholder 11" descr="A white text on a blue background&#10;&#10;AI-generated content may be incorrect.">
            <a:extLst>
              <a:ext uri="{FF2B5EF4-FFF2-40B4-BE49-F238E27FC236}">
                <a16:creationId xmlns:a16="http://schemas.microsoft.com/office/drawing/2014/main" id="{158410C6-C147-A947-177D-E9B6A353BE1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284779" y="1198985"/>
            <a:ext cx="9840421" cy="4030207"/>
          </a:xfrm>
        </p:spPr>
      </p:pic>
    </p:spTree>
    <p:custDataLst>
      <p:tags r:id="rId1"/>
    </p:custDataLst>
    <p:extLst>
      <p:ext uri="{BB962C8B-B14F-4D97-AF65-F5344CB8AC3E}">
        <p14:creationId xmlns:p14="http://schemas.microsoft.com/office/powerpoint/2010/main" val="3168350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DBCF2-EC14-D6E8-3E04-7DD2F1D6EE41}"/>
              </a:ext>
            </a:extLst>
          </p:cNvPr>
          <p:cNvSpPr>
            <a:spLocks noGrp="1"/>
          </p:cNvSpPr>
          <p:nvPr>
            <p:ph type="title"/>
          </p:nvPr>
        </p:nvSpPr>
        <p:spPr>
          <a:xfrm>
            <a:off x="812800" y="342900"/>
            <a:ext cx="10566400" cy="1143000"/>
          </a:xfrm>
        </p:spPr>
        <p:txBody>
          <a:bodyPr/>
          <a:lstStyle/>
          <a:p>
            <a:r>
              <a:rPr lang="en-US" sz="6600" dirty="0"/>
              <a:t>2026-27 Goals</a:t>
            </a:r>
          </a:p>
        </p:txBody>
      </p:sp>
      <p:sp>
        <p:nvSpPr>
          <p:cNvPr id="3" name="Content Placeholder 2">
            <a:extLst>
              <a:ext uri="{FF2B5EF4-FFF2-40B4-BE49-F238E27FC236}">
                <a16:creationId xmlns:a16="http://schemas.microsoft.com/office/drawing/2014/main" id="{75010553-8B39-FBBB-2AAC-08B44D230C18}"/>
              </a:ext>
            </a:extLst>
          </p:cNvPr>
          <p:cNvSpPr>
            <a:spLocks noGrp="1"/>
          </p:cNvSpPr>
          <p:nvPr>
            <p:ph idx="1"/>
          </p:nvPr>
        </p:nvSpPr>
        <p:spPr>
          <a:xfrm>
            <a:off x="1219200" y="1524000"/>
            <a:ext cx="9448800" cy="4114800"/>
          </a:xfrm>
        </p:spPr>
        <p:txBody>
          <a:bodyPr/>
          <a:lstStyle/>
          <a:p>
            <a:r>
              <a:rPr lang="en-US" dirty="0"/>
              <a:t>Council EFF Directors – 50% by 9/30 and 75% by 12/31</a:t>
            </a:r>
          </a:p>
          <a:p>
            <a:r>
              <a:rPr lang="en-US" dirty="0"/>
              <a:t>COR at lease quarterly at each Council that expresses interest (DD survey)</a:t>
            </a:r>
          </a:p>
          <a:p>
            <a:r>
              <a:rPr lang="en-US" dirty="0"/>
              <a:t>At least 2 Retreat-in-a-Box in each Diocese</a:t>
            </a:r>
          </a:p>
          <a:p>
            <a:r>
              <a:rPr lang="en-US" dirty="0"/>
              <a:t>Spreadsheet of all Cor activities within each Diocese, updated at least quarterly</a:t>
            </a:r>
          </a:p>
        </p:txBody>
      </p:sp>
    </p:spTree>
    <p:extLst>
      <p:ext uri="{BB962C8B-B14F-4D97-AF65-F5344CB8AC3E}">
        <p14:creationId xmlns:p14="http://schemas.microsoft.com/office/powerpoint/2010/main" val="2754388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731B9-B0FF-EC9A-22F6-39B592B0E952}"/>
              </a:ext>
            </a:extLst>
          </p:cNvPr>
          <p:cNvSpPr>
            <a:spLocks noGrp="1"/>
          </p:cNvSpPr>
          <p:nvPr>
            <p:ph type="title"/>
          </p:nvPr>
        </p:nvSpPr>
        <p:spPr>
          <a:xfrm>
            <a:off x="812800" y="381000"/>
            <a:ext cx="10566400" cy="1143000"/>
          </a:xfrm>
        </p:spPr>
        <p:txBody>
          <a:bodyPr/>
          <a:lstStyle/>
          <a:p>
            <a:r>
              <a:rPr lang="en-US" sz="6600" dirty="0"/>
              <a:t>Diocesan EFF Coordinator</a:t>
            </a:r>
          </a:p>
        </p:txBody>
      </p:sp>
      <p:sp>
        <p:nvSpPr>
          <p:cNvPr id="3" name="Content Placeholder 2">
            <a:extLst>
              <a:ext uri="{FF2B5EF4-FFF2-40B4-BE49-F238E27FC236}">
                <a16:creationId xmlns:a16="http://schemas.microsoft.com/office/drawing/2014/main" id="{F120E992-30F6-84BF-53DF-50E4AE5D7D84}"/>
              </a:ext>
            </a:extLst>
          </p:cNvPr>
          <p:cNvSpPr>
            <a:spLocks noGrp="1"/>
          </p:cNvSpPr>
          <p:nvPr>
            <p:ph idx="1"/>
          </p:nvPr>
        </p:nvSpPr>
        <p:spPr>
          <a:xfrm>
            <a:off x="1219200" y="1600200"/>
            <a:ext cx="9448800" cy="3352800"/>
          </a:xfrm>
        </p:spPr>
        <p:txBody>
          <a:bodyPr/>
          <a:lstStyle/>
          <a:p>
            <a:r>
              <a:rPr lang="en-US" dirty="0"/>
              <a:t>Champion Council EFF Director signup efforts with the Diocese</a:t>
            </a:r>
          </a:p>
          <a:p>
            <a:r>
              <a:rPr lang="en-US" dirty="0"/>
              <a:t>Encourage and remind councils to complete Cor Quarterly Surveys</a:t>
            </a:r>
          </a:p>
          <a:p>
            <a:r>
              <a:rPr lang="en-US" dirty="0"/>
              <a:t>Encourage attendance from their councils at quarterly EFF virtual meetings</a:t>
            </a:r>
          </a:p>
        </p:txBody>
      </p:sp>
    </p:spTree>
    <p:extLst>
      <p:ext uri="{BB962C8B-B14F-4D97-AF65-F5344CB8AC3E}">
        <p14:creationId xmlns:p14="http://schemas.microsoft.com/office/powerpoint/2010/main" val="2888087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FF2CC-3F48-FD98-429B-AEE4BBE88A97}"/>
              </a:ext>
            </a:extLst>
          </p:cNvPr>
          <p:cNvSpPr>
            <a:spLocks noGrp="1"/>
          </p:cNvSpPr>
          <p:nvPr>
            <p:ph type="title"/>
          </p:nvPr>
        </p:nvSpPr>
        <p:spPr>
          <a:xfrm>
            <a:off x="990600" y="381000"/>
            <a:ext cx="10210800" cy="1143000"/>
          </a:xfrm>
        </p:spPr>
        <p:txBody>
          <a:bodyPr/>
          <a:lstStyle/>
          <a:p>
            <a:r>
              <a:rPr lang="en-US" sz="6600" dirty="0"/>
              <a:t>Diocesan EFF Coordinator</a:t>
            </a:r>
          </a:p>
        </p:txBody>
      </p:sp>
      <p:sp>
        <p:nvSpPr>
          <p:cNvPr id="3" name="Content Placeholder 2">
            <a:extLst>
              <a:ext uri="{FF2B5EF4-FFF2-40B4-BE49-F238E27FC236}">
                <a16:creationId xmlns:a16="http://schemas.microsoft.com/office/drawing/2014/main" id="{B6CAF14F-23F1-55A3-687D-3CD668DC1049}"/>
              </a:ext>
            </a:extLst>
          </p:cNvPr>
          <p:cNvSpPr>
            <a:spLocks noGrp="1"/>
          </p:cNvSpPr>
          <p:nvPr>
            <p:ph idx="1"/>
          </p:nvPr>
        </p:nvSpPr>
        <p:spPr/>
        <p:txBody>
          <a:bodyPr/>
          <a:lstStyle/>
          <a:p>
            <a:r>
              <a:rPr lang="en-US" dirty="0"/>
              <a:t>Collaborate with councils on starting COR initiative</a:t>
            </a:r>
          </a:p>
          <a:p>
            <a:r>
              <a:rPr lang="en-US" dirty="0"/>
              <a:t>Establish contact with Council EFF Directors, GK if no Director is appointed, to track Cor initiative</a:t>
            </a:r>
          </a:p>
          <a:p>
            <a:r>
              <a:rPr lang="en-US" dirty="0"/>
              <a:t>Lead the planning and execution of Retreat-in-a-Box within the Diocese</a:t>
            </a:r>
          </a:p>
        </p:txBody>
      </p:sp>
    </p:spTree>
    <p:extLst>
      <p:ext uri="{BB962C8B-B14F-4D97-AF65-F5344CB8AC3E}">
        <p14:creationId xmlns:p14="http://schemas.microsoft.com/office/powerpoint/2010/main" val="3029917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579BE-CE21-0FA5-5F41-5282E4865BDC}"/>
              </a:ext>
            </a:extLst>
          </p:cNvPr>
          <p:cNvSpPr>
            <a:spLocks noGrp="1"/>
          </p:cNvSpPr>
          <p:nvPr>
            <p:ph type="title"/>
          </p:nvPr>
        </p:nvSpPr>
        <p:spPr>
          <a:xfrm>
            <a:off x="952500" y="457200"/>
            <a:ext cx="10287000" cy="1143000"/>
          </a:xfrm>
        </p:spPr>
        <p:txBody>
          <a:bodyPr/>
          <a:lstStyle/>
          <a:p>
            <a:r>
              <a:rPr lang="en-US" sz="5400" dirty="0"/>
              <a:t>Finding your Council EFF Director</a:t>
            </a:r>
          </a:p>
        </p:txBody>
      </p:sp>
      <p:sp>
        <p:nvSpPr>
          <p:cNvPr id="3" name="Content Placeholder 2">
            <a:extLst>
              <a:ext uri="{FF2B5EF4-FFF2-40B4-BE49-F238E27FC236}">
                <a16:creationId xmlns:a16="http://schemas.microsoft.com/office/drawing/2014/main" id="{386172DF-B37B-E9B4-08AE-C63EB90D0BDC}"/>
              </a:ext>
            </a:extLst>
          </p:cNvPr>
          <p:cNvSpPr>
            <a:spLocks noGrp="1"/>
          </p:cNvSpPr>
          <p:nvPr>
            <p:ph idx="1"/>
          </p:nvPr>
        </p:nvSpPr>
        <p:spPr/>
        <p:txBody>
          <a:bodyPr/>
          <a:lstStyle/>
          <a:p>
            <a:r>
              <a:rPr lang="en-US" dirty="0"/>
              <a:t>Presence within the Parish</a:t>
            </a:r>
          </a:p>
          <a:p>
            <a:pPr lvl="1"/>
            <a:r>
              <a:rPr lang="en-US" dirty="0"/>
              <a:t>Weekly Mass, attending or volunteering at events, etc.</a:t>
            </a:r>
          </a:p>
          <a:p>
            <a:r>
              <a:rPr lang="en-US" dirty="0"/>
              <a:t>Organization</a:t>
            </a:r>
          </a:p>
          <a:p>
            <a:pPr lvl="1"/>
            <a:r>
              <a:rPr lang="en-US" dirty="0"/>
              <a:t>Schedule recurring meetings at the Parish</a:t>
            </a:r>
          </a:p>
          <a:p>
            <a:pPr lvl="1"/>
            <a:r>
              <a:rPr lang="en-US" dirty="0"/>
              <a:t>Communicate to and through the council</a:t>
            </a:r>
          </a:p>
          <a:p>
            <a:pPr lvl="1"/>
            <a:r>
              <a:rPr lang="en-US" dirty="0"/>
              <a:t>Plan Cor content</a:t>
            </a:r>
          </a:p>
          <a:p>
            <a:pPr lvl="1"/>
            <a:r>
              <a:rPr lang="en-US" dirty="0"/>
              <a:t>Execute or delegate setup and execution of Cor meetings</a:t>
            </a:r>
          </a:p>
        </p:txBody>
      </p:sp>
    </p:spTree>
    <p:extLst>
      <p:ext uri="{BB962C8B-B14F-4D97-AF65-F5344CB8AC3E}">
        <p14:creationId xmlns:p14="http://schemas.microsoft.com/office/powerpoint/2010/main" val="3992820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579BE-CE21-0FA5-5F41-5282E4865BDC}"/>
              </a:ext>
            </a:extLst>
          </p:cNvPr>
          <p:cNvSpPr>
            <a:spLocks noGrp="1"/>
          </p:cNvSpPr>
          <p:nvPr>
            <p:ph type="title"/>
          </p:nvPr>
        </p:nvSpPr>
        <p:spPr>
          <a:xfrm>
            <a:off x="952500" y="457200"/>
            <a:ext cx="10287000" cy="1143000"/>
          </a:xfrm>
        </p:spPr>
        <p:txBody>
          <a:bodyPr/>
          <a:lstStyle/>
          <a:p>
            <a:r>
              <a:rPr lang="en-US" sz="5400" dirty="0"/>
              <a:t>Finding your Council EFF Director</a:t>
            </a:r>
          </a:p>
        </p:txBody>
      </p:sp>
      <p:sp>
        <p:nvSpPr>
          <p:cNvPr id="3" name="Content Placeholder 2">
            <a:extLst>
              <a:ext uri="{FF2B5EF4-FFF2-40B4-BE49-F238E27FC236}">
                <a16:creationId xmlns:a16="http://schemas.microsoft.com/office/drawing/2014/main" id="{386172DF-B37B-E9B4-08AE-C63EB90D0BDC}"/>
              </a:ext>
            </a:extLst>
          </p:cNvPr>
          <p:cNvSpPr>
            <a:spLocks noGrp="1"/>
          </p:cNvSpPr>
          <p:nvPr>
            <p:ph idx="1"/>
          </p:nvPr>
        </p:nvSpPr>
        <p:spPr/>
        <p:txBody>
          <a:bodyPr/>
          <a:lstStyle/>
          <a:p>
            <a:r>
              <a:rPr lang="en-US" dirty="0"/>
              <a:t>Communication</a:t>
            </a:r>
          </a:p>
          <a:p>
            <a:pPr lvl="1"/>
            <a:r>
              <a:rPr lang="en-US" dirty="0"/>
              <a:t>Ongoing dialogue with the Parish about Cor </a:t>
            </a:r>
          </a:p>
          <a:p>
            <a:pPr lvl="1"/>
            <a:r>
              <a:rPr lang="en-US" dirty="0"/>
              <a:t>Marketing to the Parish and Council</a:t>
            </a:r>
          </a:p>
          <a:p>
            <a:pPr lvl="1"/>
            <a:r>
              <a:rPr lang="en-US" dirty="0"/>
              <a:t>Communication to the Council regarding the Cor initiative</a:t>
            </a:r>
          </a:p>
          <a:p>
            <a:r>
              <a:rPr lang="en-US" dirty="0"/>
              <a:t>Technology</a:t>
            </a:r>
          </a:p>
          <a:p>
            <a:pPr lvl="1"/>
            <a:r>
              <a:rPr lang="en-US" dirty="0"/>
              <a:t>Ability to navigate KofC.org/</a:t>
            </a:r>
            <a:r>
              <a:rPr lang="en-US" dirty="0" err="1"/>
              <a:t>cor</a:t>
            </a:r>
            <a:r>
              <a:rPr lang="en-US" dirty="0"/>
              <a:t> to existing Cor content and complete quarterly survey</a:t>
            </a:r>
          </a:p>
        </p:txBody>
      </p:sp>
    </p:spTree>
    <p:extLst>
      <p:ext uri="{BB962C8B-B14F-4D97-AF65-F5344CB8AC3E}">
        <p14:creationId xmlns:p14="http://schemas.microsoft.com/office/powerpoint/2010/main" val="2440533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0887-84C8-9AA8-9F9C-8F5333A3FBEE}"/>
              </a:ext>
            </a:extLst>
          </p:cNvPr>
          <p:cNvSpPr>
            <a:spLocks noGrp="1"/>
          </p:cNvSpPr>
          <p:nvPr>
            <p:ph type="title"/>
          </p:nvPr>
        </p:nvSpPr>
        <p:spPr>
          <a:xfrm>
            <a:off x="812800" y="342900"/>
            <a:ext cx="10566400" cy="1143000"/>
          </a:xfrm>
        </p:spPr>
        <p:txBody>
          <a:bodyPr/>
          <a:lstStyle/>
          <a:p>
            <a:r>
              <a:rPr lang="en-US" sz="6600" dirty="0"/>
              <a:t>Starting Cor at your Parish</a:t>
            </a:r>
          </a:p>
        </p:txBody>
      </p:sp>
      <p:sp>
        <p:nvSpPr>
          <p:cNvPr id="3" name="Content Placeholder 2">
            <a:extLst>
              <a:ext uri="{FF2B5EF4-FFF2-40B4-BE49-F238E27FC236}">
                <a16:creationId xmlns:a16="http://schemas.microsoft.com/office/drawing/2014/main" id="{85042E3D-708F-114D-EEC4-8133AE2FB8DC}"/>
              </a:ext>
            </a:extLst>
          </p:cNvPr>
          <p:cNvSpPr>
            <a:spLocks noGrp="1"/>
          </p:cNvSpPr>
          <p:nvPr>
            <p:ph idx="1"/>
          </p:nvPr>
        </p:nvSpPr>
        <p:spPr/>
        <p:txBody>
          <a:bodyPr/>
          <a:lstStyle/>
          <a:p>
            <a:r>
              <a:rPr lang="en-US" dirty="0"/>
              <a:t>Familiarize yourself with the Cor Startup Resources</a:t>
            </a:r>
          </a:p>
          <a:p>
            <a:pPr lvl="1"/>
            <a:r>
              <a:rPr lang="en-US" dirty="0"/>
              <a:t>KofC.org/</a:t>
            </a:r>
            <a:r>
              <a:rPr lang="en-US" dirty="0" err="1"/>
              <a:t>cor</a:t>
            </a:r>
            <a:r>
              <a:rPr lang="en-US" dirty="0"/>
              <a:t>            How to Lead Cor (button) </a:t>
            </a:r>
          </a:p>
          <a:p>
            <a:pPr lvl="2"/>
            <a:r>
              <a:rPr lang="en-US" dirty="0"/>
              <a:t>https://www.kofc.org/resources/officer-resources/engagement/cor-leadership/how-to-lead-cor</a:t>
            </a:r>
          </a:p>
          <a:p>
            <a:pPr lvl="3"/>
            <a:r>
              <a:rPr lang="en-US" b="1" dirty="0">
                <a:highlight>
                  <a:srgbClr val="FFFF00"/>
                </a:highlight>
              </a:rPr>
              <a:t>Cor Startup Guide</a:t>
            </a:r>
          </a:p>
          <a:p>
            <a:pPr lvl="3"/>
            <a:r>
              <a:rPr lang="en-US" dirty="0"/>
              <a:t>Working with your Pastor</a:t>
            </a:r>
          </a:p>
          <a:p>
            <a:pPr lvl="3"/>
            <a:r>
              <a:rPr lang="en-US" dirty="0"/>
              <a:t>Working with Men’s Ministries</a:t>
            </a:r>
          </a:p>
          <a:p>
            <a:pPr lvl="3"/>
            <a:r>
              <a:rPr lang="en-US" dirty="0"/>
              <a:t>Cor A Guide for Clergy</a:t>
            </a:r>
          </a:p>
          <a:p>
            <a:pPr lvl="3"/>
            <a:r>
              <a:rPr lang="en-US" dirty="0"/>
              <a:t>Reference Guide</a:t>
            </a:r>
          </a:p>
          <a:p>
            <a:pPr lvl="3"/>
            <a:r>
              <a:rPr lang="en-US" dirty="0"/>
              <a:t>Cor Formation Content Guide</a:t>
            </a:r>
          </a:p>
          <a:p>
            <a:pPr lvl="3"/>
            <a:r>
              <a:rPr lang="en-US" dirty="0"/>
              <a:t>Startup Checklist</a:t>
            </a:r>
          </a:p>
          <a:p>
            <a:pPr lvl="3"/>
            <a:r>
              <a:rPr lang="en-US" dirty="0"/>
              <a:t>…and more!</a:t>
            </a:r>
          </a:p>
        </p:txBody>
      </p:sp>
      <p:sp>
        <p:nvSpPr>
          <p:cNvPr id="4" name="Arrow: Right 3">
            <a:extLst>
              <a:ext uri="{FF2B5EF4-FFF2-40B4-BE49-F238E27FC236}">
                <a16:creationId xmlns:a16="http://schemas.microsoft.com/office/drawing/2014/main" id="{9B681574-8F6E-A917-6F20-ECCBE2851356}"/>
              </a:ext>
            </a:extLst>
          </p:cNvPr>
          <p:cNvSpPr/>
          <p:nvPr/>
        </p:nvSpPr>
        <p:spPr bwMode="auto">
          <a:xfrm>
            <a:off x="3810000" y="2514600"/>
            <a:ext cx="4572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5" name="Picture 2" descr="COR Meeting Initiative - Minnesota Knights of Columbus">
            <a:extLst>
              <a:ext uri="{FF2B5EF4-FFF2-40B4-BE49-F238E27FC236}">
                <a16:creationId xmlns:a16="http://schemas.microsoft.com/office/drawing/2014/main" id="{2C67506B-F0D9-DBC0-4966-DBA9DC99002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832" b="97059" l="8663" r="92279">
                        <a14:foregroundMark x1="24670" y1="19748" x2="14124" y2="34244"/>
                        <a14:foregroundMark x1="14124" y1="34244" x2="13559" y2="52731"/>
                        <a14:foregroundMark x1="13559" y1="52731" x2="19021" y2="67647"/>
                        <a14:foregroundMark x1="19021" y1="67647" x2="26930" y2="79412"/>
                        <a14:foregroundMark x1="26930" y1="79412" x2="40678" y2="90966"/>
                        <a14:foregroundMark x1="40678" y1="90966" x2="51036" y2="94958"/>
                        <a14:foregroundMark x1="51036" y1="94958" x2="64030" y2="88235"/>
                        <a14:foregroundMark x1="64030" y1="88235" x2="88136" y2="65756"/>
                        <a14:foregroundMark x1="88136" y1="65756" x2="89454" y2="48739"/>
                        <a14:foregroundMark x1="89454" y1="48739" x2="72316" y2="17017"/>
                        <a14:foregroundMark x1="72316" y1="17017" x2="42750" y2="5672"/>
                        <a14:foregroundMark x1="39925" y1="5672" x2="14878" y2="24370"/>
                        <a14:foregroundMark x1="14878" y1="24370" x2="12241" y2="28361"/>
                        <a14:foregroundMark x1="10734" y1="34034" x2="9605" y2="46639"/>
                        <a14:foregroundMark x1="9605" y1="46639" x2="12241" y2="64076"/>
                        <a14:foregroundMark x1="12241" y1="64076" x2="23352" y2="83193"/>
                        <a14:foregroundMark x1="26177" y1="85924" x2="38230" y2="92437"/>
                        <a14:foregroundMark x1="38230" y1="92437" x2="56121" y2="95378"/>
                        <a14:foregroundMark x1="56121" y1="95378" x2="69680" y2="89706"/>
                        <a14:foregroundMark x1="69680" y1="89706" x2="91337" y2="63655"/>
                        <a14:foregroundMark x1="91337" y1="63655" x2="92467" y2="48529"/>
                        <a14:foregroundMark x1="92467" y1="48529" x2="77401" y2="18277"/>
                        <a14:foregroundMark x1="77401" y1="18277" x2="60640" y2="6513"/>
                        <a14:foregroundMark x1="60640" y1="6513" x2="58569" y2="6092"/>
                        <a14:foregroundMark x1="72881" y1="12605" x2="84369" y2="23529"/>
                        <a14:foregroundMark x1="84369" y1="23529" x2="85687" y2="26891"/>
                        <a14:foregroundMark x1="31450" y1="90756" x2="30697" y2="90336"/>
                        <a14:foregroundMark x1="28437" y1="89286" x2="10546" y2="63025"/>
                        <a14:foregroundMark x1="10546" y1="63025" x2="8851" y2="46639"/>
                        <a14:foregroundMark x1="53484" y1="4832" x2="69868" y2="11345"/>
                        <a14:foregroundMark x1="71751" y1="11975" x2="65160" y2="9454"/>
                        <a14:foregroundMark x1="72128" y1="10294" x2="69492" y2="9034"/>
                        <a14:foregroundMark x1="14124" y1="71218" x2="16573" y2="77311"/>
                        <a14:foregroundMark x1="53484" y1="95798" x2="44444" y2="93487"/>
                        <a14:foregroundMark x1="85876" y1="75210" x2="85876" y2="75210"/>
                        <a14:foregroundMark x1="14689" y1="74580" x2="14689" y2="74580"/>
                        <a14:foregroundMark x1="13748" y1="75000" x2="23164" y2="86134"/>
                        <a14:foregroundMark x1="23164" y1="86134" x2="45574" y2="97059"/>
                      </a14:backgroundRemoval>
                    </a14:imgEffect>
                  </a14:imgLayer>
                </a14:imgProps>
              </a:ext>
              <a:ext uri="{28A0092B-C50C-407E-A947-70E740481C1C}">
                <a14:useLocalDpi xmlns:a14="http://schemas.microsoft.com/office/drawing/2010/main" val="0"/>
              </a:ext>
            </a:extLst>
          </a:blip>
          <a:srcRect/>
          <a:stretch>
            <a:fillRect/>
          </a:stretch>
        </p:blipFill>
        <p:spPr bwMode="auto">
          <a:xfrm>
            <a:off x="6477000" y="3429000"/>
            <a:ext cx="3175136" cy="2846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443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0887-84C8-9AA8-9F9C-8F5333A3FBEE}"/>
              </a:ext>
            </a:extLst>
          </p:cNvPr>
          <p:cNvSpPr>
            <a:spLocks noGrp="1"/>
          </p:cNvSpPr>
          <p:nvPr>
            <p:ph type="title"/>
          </p:nvPr>
        </p:nvSpPr>
        <p:spPr>
          <a:xfrm>
            <a:off x="812800" y="342900"/>
            <a:ext cx="10566400" cy="1143000"/>
          </a:xfrm>
        </p:spPr>
        <p:txBody>
          <a:bodyPr/>
          <a:lstStyle/>
          <a:p>
            <a:r>
              <a:rPr lang="en-US" sz="6600" dirty="0"/>
              <a:t>Starting Cor at your Parish</a:t>
            </a:r>
          </a:p>
        </p:txBody>
      </p:sp>
      <p:sp>
        <p:nvSpPr>
          <p:cNvPr id="3" name="Content Placeholder 2">
            <a:extLst>
              <a:ext uri="{FF2B5EF4-FFF2-40B4-BE49-F238E27FC236}">
                <a16:creationId xmlns:a16="http://schemas.microsoft.com/office/drawing/2014/main" id="{85042E3D-708F-114D-EEC4-8133AE2FB8DC}"/>
              </a:ext>
            </a:extLst>
          </p:cNvPr>
          <p:cNvSpPr>
            <a:spLocks noGrp="1"/>
          </p:cNvSpPr>
          <p:nvPr>
            <p:ph idx="1"/>
          </p:nvPr>
        </p:nvSpPr>
        <p:spPr/>
        <p:txBody>
          <a:bodyPr/>
          <a:lstStyle/>
          <a:p>
            <a:r>
              <a:rPr lang="en-US" dirty="0"/>
              <a:t>Watch the Cor Training Videos</a:t>
            </a:r>
          </a:p>
          <a:p>
            <a:pPr lvl="1"/>
            <a:r>
              <a:rPr lang="en-US" dirty="0"/>
              <a:t>KofC.org/</a:t>
            </a:r>
            <a:r>
              <a:rPr lang="en-US" dirty="0" err="1"/>
              <a:t>cor</a:t>
            </a:r>
            <a:r>
              <a:rPr lang="en-US" dirty="0"/>
              <a:t>          How to Lead Cor </a:t>
            </a:r>
            <a:r>
              <a:rPr lang="en-US" sz="1400" dirty="0"/>
              <a:t>(button)</a:t>
            </a:r>
            <a:r>
              <a:rPr lang="en-US" dirty="0"/>
              <a:t>         Training Videos </a:t>
            </a:r>
            <a:r>
              <a:rPr lang="en-US" sz="1400" dirty="0"/>
              <a:t>(button)</a:t>
            </a:r>
          </a:p>
          <a:p>
            <a:pPr lvl="2"/>
            <a:r>
              <a:rPr lang="en-US" dirty="0"/>
              <a:t>https://www.kofc.org/resources/officer-resources/engagement/cor-leadership/cor-training-videos</a:t>
            </a:r>
          </a:p>
          <a:p>
            <a:pPr lvl="1"/>
            <a:r>
              <a:rPr lang="en-US" dirty="0"/>
              <a:t>Sean Pott, Senior Director of Evangelization and Education, will further prepare you on the following topics</a:t>
            </a:r>
          </a:p>
          <a:p>
            <a:pPr lvl="2"/>
            <a:r>
              <a:rPr lang="en-US" dirty="0"/>
              <a:t>The mission of Cor, what it is, and why we are passionate about it</a:t>
            </a:r>
          </a:p>
          <a:p>
            <a:pPr lvl="2"/>
            <a:r>
              <a:rPr lang="en-US" dirty="0"/>
              <a:t>How to get buy-in from the council and Parish</a:t>
            </a:r>
          </a:p>
          <a:p>
            <a:pPr lvl="2"/>
            <a:r>
              <a:rPr lang="en-US" dirty="0"/>
              <a:t>How to structure Cor and choose content</a:t>
            </a:r>
          </a:p>
          <a:p>
            <a:pPr lvl="2"/>
            <a:r>
              <a:rPr lang="en-US" dirty="0"/>
              <a:t>How to share about Cor and get men to join</a:t>
            </a:r>
          </a:p>
          <a:p>
            <a:pPr lvl="2"/>
            <a:r>
              <a:rPr lang="en-US" dirty="0"/>
              <a:t>Communication Strategy</a:t>
            </a:r>
          </a:p>
          <a:p>
            <a:pPr lvl="2"/>
            <a:r>
              <a:rPr lang="en-US" dirty="0"/>
              <a:t>How to run Cor</a:t>
            </a:r>
          </a:p>
        </p:txBody>
      </p:sp>
      <p:sp>
        <p:nvSpPr>
          <p:cNvPr id="4" name="Arrow: Right 3">
            <a:extLst>
              <a:ext uri="{FF2B5EF4-FFF2-40B4-BE49-F238E27FC236}">
                <a16:creationId xmlns:a16="http://schemas.microsoft.com/office/drawing/2014/main" id="{9B681574-8F6E-A917-6F20-ECCBE2851356}"/>
              </a:ext>
            </a:extLst>
          </p:cNvPr>
          <p:cNvSpPr/>
          <p:nvPr/>
        </p:nvSpPr>
        <p:spPr bwMode="auto">
          <a:xfrm>
            <a:off x="3733800" y="2514600"/>
            <a:ext cx="4572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 name="Arrow: Right 4">
            <a:extLst>
              <a:ext uri="{FF2B5EF4-FFF2-40B4-BE49-F238E27FC236}">
                <a16:creationId xmlns:a16="http://schemas.microsoft.com/office/drawing/2014/main" id="{5DC1B86A-9C56-BF70-C26E-261FF812475C}"/>
              </a:ext>
            </a:extLst>
          </p:cNvPr>
          <p:cNvSpPr/>
          <p:nvPr/>
        </p:nvSpPr>
        <p:spPr bwMode="auto">
          <a:xfrm>
            <a:off x="7086600" y="2514600"/>
            <a:ext cx="4572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Tree>
    <p:extLst>
      <p:ext uri="{BB962C8B-B14F-4D97-AF65-F5344CB8AC3E}">
        <p14:creationId xmlns:p14="http://schemas.microsoft.com/office/powerpoint/2010/main" val="1158418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0887-84C8-9AA8-9F9C-8F5333A3FBEE}"/>
              </a:ext>
            </a:extLst>
          </p:cNvPr>
          <p:cNvSpPr>
            <a:spLocks noGrp="1"/>
          </p:cNvSpPr>
          <p:nvPr>
            <p:ph type="title"/>
          </p:nvPr>
        </p:nvSpPr>
        <p:spPr>
          <a:xfrm>
            <a:off x="812800" y="342900"/>
            <a:ext cx="10566400" cy="1143000"/>
          </a:xfrm>
        </p:spPr>
        <p:txBody>
          <a:bodyPr/>
          <a:lstStyle/>
          <a:p>
            <a:r>
              <a:rPr lang="en-US" sz="6600" dirty="0"/>
              <a:t>Starting Cor at your Parish</a:t>
            </a:r>
          </a:p>
        </p:txBody>
      </p:sp>
      <p:sp>
        <p:nvSpPr>
          <p:cNvPr id="3" name="Content Placeholder 2">
            <a:extLst>
              <a:ext uri="{FF2B5EF4-FFF2-40B4-BE49-F238E27FC236}">
                <a16:creationId xmlns:a16="http://schemas.microsoft.com/office/drawing/2014/main" id="{85042E3D-708F-114D-EEC4-8133AE2FB8DC}"/>
              </a:ext>
            </a:extLst>
          </p:cNvPr>
          <p:cNvSpPr>
            <a:spLocks noGrp="1"/>
          </p:cNvSpPr>
          <p:nvPr>
            <p:ph idx="1"/>
          </p:nvPr>
        </p:nvSpPr>
        <p:spPr>
          <a:xfrm>
            <a:off x="1295400" y="1447800"/>
            <a:ext cx="9448800" cy="4648200"/>
          </a:xfrm>
        </p:spPr>
        <p:txBody>
          <a:bodyPr/>
          <a:lstStyle/>
          <a:p>
            <a:r>
              <a:rPr lang="en-US" dirty="0"/>
              <a:t>Familiarize yourself with Cor content</a:t>
            </a:r>
          </a:p>
          <a:p>
            <a:pPr lvl="1"/>
            <a:r>
              <a:rPr lang="en-US" dirty="0"/>
              <a:t>KofC.org/</a:t>
            </a:r>
            <a:r>
              <a:rPr lang="en-US" dirty="0" err="1"/>
              <a:t>cor</a:t>
            </a:r>
            <a:r>
              <a:rPr lang="en-US" dirty="0"/>
              <a:t>          How to Lead Cor </a:t>
            </a:r>
            <a:r>
              <a:rPr lang="en-US" sz="1400" dirty="0"/>
              <a:t>(button)</a:t>
            </a:r>
            <a:r>
              <a:rPr lang="en-US" dirty="0"/>
              <a:t>         Content </a:t>
            </a:r>
            <a:r>
              <a:rPr lang="en-US" sz="1400" dirty="0"/>
              <a:t>(button)</a:t>
            </a:r>
          </a:p>
          <a:p>
            <a:pPr lvl="2"/>
            <a:r>
              <a:rPr lang="en-US" dirty="0"/>
              <a:t>https://www.kofc.org/resources/officer-resources/engagement/cor-leadership/how-to-lead-cor/#tabset=tabset-tab-cor-leader-resources&amp;tab=tab-block-29171</a:t>
            </a:r>
          </a:p>
          <a:p>
            <a:pPr lvl="1"/>
            <a:r>
              <a:rPr lang="en-US" dirty="0"/>
              <a:t>Videos</a:t>
            </a:r>
          </a:p>
          <a:p>
            <a:pPr lvl="1"/>
            <a:r>
              <a:rPr lang="en-US" dirty="0"/>
              <a:t>Faith in Action Programs</a:t>
            </a:r>
          </a:p>
          <a:p>
            <a:pPr lvl="1"/>
            <a:r>
              <a:rPr lang="en-US" dirty="0"/>
              <a:t>Bible study/Selected reading</a:t>
            </a:r>
          </a:p>
          <a:p>
            <a:r>
              <a:rPr lang="en-US" dirty="0"/>
              <a:t>Download or order the support material for content of interest</a:t>
            </a:r>
          </a:p>
          <a:p>
            <a:pPr lvl="1"/>
            <a:r>
              <a:rPr lang="en-US" dirty="0"/>
              <a:t>Enough to present to Parish and Council leadership</a:t>
            </a:r>
          </a:p>
        </p:txBody>
      </p:sp>
      <p:sp>
        <p:nvSpPr>
          <p:cNvPr id="4" name="Arrow: Right 3">
            <a:extLst>
              <a:ext uri="{FF2B5EF4-FFF2-40B4-BE49-F238E27FC236}">
                <a16:creationId xmlns:a16="http://schemas.microsoft.com/office/drawing/2014/main" id="{9B681574-8F6E-A917-6F20-ECCBE2851356}"/>
              </a:ext>
            </a:extLst>
          </p:cNvPr>
          <p:cNvSpPr/>
          <p:nvPr/>
        </p:nvSpPr>
        <p:spPr bwMode="auto">
          <a:xfrm>
            <a:off x="3810000" y="2133600"/>
            <a:ext cx="4572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 name="Arrow: Right 4">
            <a:extLst>
              <a:ext uri="{FF2B5EF4-FFF2-40B4-BE49-F238E27FC236}">
                <a16:creationId xmlns:a16="http://schemas.microsoft.com/office/drawing/2014/main" id="{5DC1B86A-9C56-BF70-C26E-261FF812475C}"/>
              </a:ext>
            </a:extLst>
          </p:cNvPr>
          <p:cNvSpPr/>
          <p:nvPr/>
        </p:nvSpPr>
        <p:spPr bwMode="auto">
          <a:xfrm>
            <a:off x="7162800" y="2133600"/>
            <a:ext cx="4572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Tree>
    <p:extLst>
      <p:ext uri="{BB962C8B-B14F-4D97-AF65-F5344CB8AC3E}">
        <p14:creationId xmlns:p14="http://schemas.microsoft.com/office/powerpoint/2010/main" val="2233747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A8F9EE5-7C79-FCC9-9C37-1ABE4E309A96}"/>
              </a:ext>
            </a:extLst>
          </p:cNvPr>
          <p:cNvSpPr>
            <a:spLocks noGrp="1"/>
          </p:cNvSpPr>
          <p:nvPr>
            <p:ph idx="1"/>
          </p:nvPr>
        </p:nvSpPr>
        <p:spPr>
          <a:xfrm>
            <a:off x="4203269" y="486427"/>
            <a:ext cx="7302932" cy="6705600"/>
          </a:xfrm>
        </p:spPr>
        <p:txBody>
          <a:bodyPr/>
          <a:lstStyle/>
          <a:p>
            <a:pPr marL="0" indent="0">
              <a:buNone/>
            </a:pPr>
            <a:r>
              <a:rPr lang="en-US" sz="2300" i="1" dirty="0"/>
              <a:t>God, our Father, protector of the poor and defender of the widow and </a:t>
            </a:r>
            <a:r>
              <a:rPr lang="en-US" sz="2300" b="1" i="1" dirty="0"/>
              <a:t>orphan</a:t>
            </a:r>
            <a:r>
              <a:rPr lang="en-US" sz="2300" i="1" dirty="0"/>
              <a:t>, you called your priest, Blessed Michael McGivney, to be an apostle of Christian family life and to lead the young to the generous service of their neighbor. Through the example of his life and virtue, may we follow your Son, Jesus Christ, more closely, fulfilling his commandment of charity and building up his Body, which is the Church.</a:t>
            </a:r>
            <a:endParaRPr lang="en-US" sz="2300" dirty="0"/>
          </a:p>
          <a:p>
            <a:pPr marL="0" indent="0">
              <a:buNone/>
            </a:pPr>
            <a:r>
              <a:rPr lang="en-US" sz="2300" i="1" dirty="0"/>
              <a:t>Let the inspiration of your servant prompt us to greater confidence in your love so that we may continue his work of caring for the needy and the outcast. We humbly ask that you glorify Blessed Michael McGivney on earth according to the design of your holy will. Through his intercession, grant the favor I now present to make this meeting meaningful to the men present. Through Christ our Lord. Amen."</a:t>
            </a:r>
            <a:endParaRPr lang="en-US" sz="2300" dirty="0"/>
          </a:p>
          <a:p>
            <a:pPr marL="0" indent="0">
              <a:buNone/>
            </a:pPr>
            <a:r>
              <a:rPr lang="en-US" sz="2300" dirty="0"/>
              <a:t>Blessed Michael McGivney, </a:t>
            </a:r>
            <a:r>
              <a:rPr lang="en-US" sz="2300" b="1" dirty="0"/>
              <a:t>pray for us!</a:t>
            </a:r>
            <a:endParaRPr lang="en-US" sz="2300" dirty="0"/>
          </a:p>
          <a:p>
            <a:pPr marL="0" indent="0">
              <a:buNone/>
            </a:pPr>
            <a:endParaRPr lang="en-US" sz="2300" dirty="0"/>
          </a:p>
        </p:txBody>
      </p:sp>
      <p:pic>
        <p:nvPicPr>
          <p:cNvPr id="9" name="Picture 8">
            <a:extLst>
              <a:ext uri="{FF2B5EF4-FFF2-40B4-BE49-F238E27FC236}">
                <a16:creationId xmlns:a16="http://schemas.microsoft.com/office/drawing/2014/main" id="{2FBD52D8-777E-9984-A400-1215C13A45D8}"/>
              </a:ext>
            </a:extLst>
          </p:cNvPr>
          <p:cNvPicPr>
            <a:picLocks noChangeAspect="1"/>
          </p:cNvPicPr>
          <p:nvPr/>
        </p:nvPicPr>
        <p:blipFill>
          <a:blip r:embed="rId3"/>
          <a:stretch>
            <a:fillRect/>
          </a:stretch>
        </p:blipFill>
        <p:spPr>
          <a:xfrm>
            <a:off x="448459" y="762000"/>
            <a:ext cx="3651002" cy="4549853"/>
          </a:xfrm>
          <a:prstGeom prst="rect">
            <a:avLst/>
          </a:prstGeom>
          <a:ln w="88900" cap="sq" cmpd="thickThin">
            <a:solidFill>
              <a:srgbClr val="000000"/>
            </a:solidFill>
            <a:prstDash val="solid"/>
            <a:miter lim="800000"/>
          </a:ln>
          <a:effectLst>
            <a:innerShdw blurRad="76200">
              <a:srgbClr val="000000"/>
            </a:innerShdw>
          </a:effectLst>
        </p:spPr>
      </p:pic>
      <p:sp>
        <p:nvSpPr>
          <p:cNvPr id="10" name="TextBox 9">
            <a:extLst>
              <a:ext uri="{FF2B5EF4-FFF2-40B4-BE49-F238E27FC236}">
                <a16:creationId xmlns:a16="http://schemas.microsoft.com/office/drawing/2014/main" id="{3355AF14-D197-A85C-BF58-CFE65D5F32AE}"/>
              </a:ext>
            </a:extLst>
          </p:cNvPr>
          <p:cNvSpPr txBox="1"/>
          <p:nvPr/>
        </p:nvSpPr>
        <p:spPr>
          <a:xfrm>
            <a:off x="448459" y="-156121"/>
            <a:ext cx="5129096" cy="769441"/>
          </a:xfrm>
          <a:prstGeom prst="rect">
            <a:avLst/>
          </a:prstGeom>
          <a:noFill/>
        </p:spPr>
        <p:txBody>
          <a:bodyPr wrap="none" rtlCol="0">
            <a:spAutoFit/>
          </a:bodyPr>
          <a:lstStyle/>
          <a:p>
            <a:pPr algn="ctr" fontAlgn="base">
              <a:spcBef>
                <a:spcPct val="0"/>
              </a:spcBef>
              <a:spcAft>
                <a:spcPct val="0"/>
              </a:spcAft>
            </a:pPr>
            <a:r>
              <a:rPr lang="en-US" sz="4400" b="1" i="1" dirty="0">
                <a:effectLst>
                  <a:outerShdw blurRad="38100" dist="38100" dir="2700000" algn="tl">
                    <a:srgbClr val="000000">
                      <a:alpha val="43137"/>
                    </a:srgbClr>
                  </a:outerShdw>
                </a:effectLst>
                <a:latin typeface="+mj-lt"/>
                <a:ea typeface="+mj-ea"/>
                <a:cs typeface="+mj-cs"/>
              </a:rPr>
              <a:t>Let Us Start In Prayer</a:t>
            </a:r>
          </a:p>
        </p:txBody>
      </p:sp>
      <p:pic>
        <p:nvPicPr>
          <p:cNvPr id="2" name="Picture 1">
            <a:extLst>
              <a:ext uri="{FF2B5EF4-FFF2-40B4-BE49-F238E27FC236}">
                <a16:creationId xmlns:a16="http://schemas.microsoft.com/office/drawing/2014/main" id="{6F14D220-A524-14B1-1970-133A0256C7B6}"/>
              </a:ext>
            </a:extLst>
          </p:cNvPr>
          <p:cNvPicPr>
            <a:picLocks noChangeAspect="1"/>
          </p:cNvPicPr>
          <p:nvPr/>
        </p:nvPicPr>
        <p:blipFill>
          <a:blip r:embed="rId4"/>
          <a:stretch>
            <a:fillRect/>
          </a:stretch>
        </p:blipFill>
        <p:spPr>
          <a:xfrm>
            <a:off x="400189" y="5118463"/>
            <a:ext cx="1465625" cy="1510937"/>
          </a:xfrm>
          <a:prstGeom prst="rect">
            <a:avLst/>
          </a:prstGeom>
        </p:spPr>
      </p:pic>
    </p:spTree>
    <p:extLst>
      <p:ext uri="{BB962C8B-B14F-4D97-AF65-F5344CB8AC3E}">
        <p14:creationId xmlns:p14="http://schemas.microsoft.com/office/powerpoint/2010/main" val="41642226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0887-84C8-9AA8-9F9C-8F5333A3FBEE}"/>
              </a:ext>
            </a:extLst>
          </p:cNvPr>
          <p:cNvSpPr>
            <a:spLocks noGrp="1"/>
          </p:cNvSpPr>
          <p:nvPr>
            <p:ph type="title"/>
          </p:nvPr>
        </p:nvSpPr>
        <p:spPr>
          <a:xfrm>
            <a:off x="812800" y="76200"/>
            <a:ext cx="10566400" cy="1143000"/>
          </a:xfrm>
        </p:spPr>
        <p:txBody>
          <a:bodyPr/>
          <a:lstStyle/>
          <a:p>
            <a:r>
              <a:rPr lang="en-US" sz="6600" dirty="0"/>
              <a:t>Starting Cor at your Parish</a:t>
            </a:r>
          </a:p>
        </p:txBody>
      </p:sp>
      <p:sp>
        <p:nvSpPr>
          <p:cNvPr id="3" name="Content Placeholder 2">
            <a:extLst>
              <a:ext uri="{FF2B5EF4-FFF2-40B4-BE49-F238E27FC236}">
                <a16:creationId xmlns:a16="http://schemas.microsoft.com/office/drawing/2014/main" id="{85042E3D-708F-114D-EEC4-8133AE2FB8DC}"/>
              </a:ext>
            </a:extLst>
          </p:cNvPr>
          <p:cNvSpPr>
            <a:spLocks noGrp="1"/>
          </p:cNvSpPr>
          <p:nvPr>
            <p:ph idx="1"/>
          </p:nvPr>
        </p:nvSpPr>
        <p:spPr>
          <a:xfrm>
            <a:off x="812800" y="1219200"/>
            <a:ext cx="10617200" cy="4114800"/>
          </a:xfrm>
        </p:spPr>
        <p:txBody>
          <a:bodyPr/>
          <a:lstStyle/>
          <a:p>
            <a:pPr marL="457200" lvl="1" indent="0" algn="ctr">
              <a:buNone/>
            </a:pPr>
            <a:r>
              <a:rPr lang="en-US" sz="3000" b="1" dirty="0">
                <a:solidFill>
                  <a:srgbClr val="FF0000"/>
                </a:solidFill>
              </a:rPr>
              <a:t>Prepare for objections: We already have enough Men’s Groups</a:t>
            </a:r>
          </a:p>
          <a:p>
            <a:pPr marL="457200" lvl="1" indent="0">
              <a:buNone/>
            </a:pPr>
            <a:endParaRPr lang="en-US" dirty="0"/>
          </a:p>
        </p:txBody>
      </p:sp>
      <p:pic>
        <p:nvPicPr>
          <p:cNvPr id="7" name="Picture 6" descr="A screenshot of a document&#10;&#10;AI-generated content may be incorrect.">
            <a:extLst>
              <a:ext uri="{FF2B5EF4-FFF2-40B4-BE49-F238E27FC236}">
                <a16:creationId xmlns:a16="http://schemas.microsoft.com/office/drawing/2014/main" id="{699EE58D-FE0A-A504-7EFF-EF4B03D659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6793" y="1828800"/>
            <a:ext cx="3484009" cy="4515318"/>
          </a:xfrm>
          <a:prstGeom prst="rect">
            <a:avLst/>
          </a:prstGeom>
        </p:spPr>
      </p:pic>
      <p:pic>
        <p:nvPicPr>
          <p:cNvPr id="9" name="Picture 8" descr="A page of a document&#10;&#10;AI-generated content may be incorrect.">
            <a:extLst>
              <a:ext uri="{FF2B5EF4-FFF2-40B4-BE49-F238E27FC236}">
                <a16:creationId xmlns:a16="http://schemas.microsoft.com/office/drawing/2014/main" id="{6B643D53-0083-1C74-82D5-145DE54D9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1796859"/>
            <a:ext cx="3574016" cy="4537734"/>
          </a:xfrm>
          <a:prstGeom prst="rect">
            <a:avLst/>
          </a:prstGeom>
        </p:spPr>
      </p:pic>
    </p:spTree>
    <p:extLst>
      <p:ext uri="{BB962C8B-B14F-4D97-AF65-F5344CB8AC3E}">
        <p14:creationId xmlns:p14="http://schemas.microsoft.com/office/powerpoint/2010/main" val="2964624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0887-84C8-9AA8-9F9C-8F5333A3FBEE}"/>
              </a:ext>
            </a:extLst>
          </p:cNvPr>
          <p:cNvSpPr>
            <a:spLocks noGrp="1"/>
          </p:cNvSpPr>
          <p:nvPr>
            <p:ph type="title"/>
          </p:nvPr>
        </p:nvSpPr>
        <p:spPr>
          <a:xfrm>
            <a:off x="812800" y="76200"/>
            <a:ext cx="10566400" cy="1143000"/>
          </a:xfrm>
        </p:spPr>
        <p:txBody>
          <a:bodyPr/>
          <a:lstStyle/>
          <a:p>
            <a:r>
              <a:rPr lang="en-US" sz="6600" dirty="0"/>
              <a:t>Starting Cor at your Parish</a:t>
            </a:r>
          </a:p>
        </p:txBody>
      </p:sp>
      <p:sp>
        <p:nvSpPr>
          <p:cNvPr id="3" name="Content Placeholder 2">
            <a:extLst>
              <a:ext uri="{FF2B5EF4-FFF2-40B4-BE49-F238E27FC236}">
                <a16:creationId xmlns:a16="http://schemas.microsoft.com/office/drawing/2014/main" id="{85042E3D-708F-114D-EEC4-8133AE2FB8DC}"/>
              </a:ext>
            </a:extLst>
          </p:cNvPr>
          <p:cNvSpPr>
            <a:spLocks noGrp="1"/>
          </p:cNvSpPr>
          <p:nvPr>
            <p:ph idx="1"/>
          </p:nvPr>
        </p:nvSpPr>
        <p:spPr>
          <a:xfrm>
            <a:off x="812800" y="1219200"/>
            <a:ext cx="10617200" cy="4114800"/>
          </a:xfrm>
        </p:spPr>
        <p:txBody>
          <a:bodyPr/>
          <a:lstStyle/>
          <a:p>
            <a:pPr marL="457200" lvl="1" indent="0" algn="ctr">
              <a:buNone/>
            </a:pPr>
            <a:r>
              <a:rPr lang="en-US" sz="3000" b="1" dirty="0">
                <a:solidFill>
                  <a:srgbClr val="FF0000"/>
                </a:solidFill>
              </a:rPr>
              <a:t>Prepare for objections: We already have enough Men’s Groups</a:t>
            </a:r>
          </a:p>
          <a:p>
            <a:pPr marL="457200" lvl="1" indent="0">
              <a:buNone/>
            </a:pPr>
            <a:endParaRPr lang="en-US" dirty="0"/>
          </a:p>
        </p:txBody>
      </p:sp>
      <p:pic>
        <p:nvPicPr>
          <p:cNvPr id="5" name="Picture 4" descr="A close up of a document&#10;&#10;AI-generated content may be incorrect.">
            <a:extLst>
              <a:ext uri="{FF2B5EF4-FFF2-40B4-BE49-F238E27FC236}">
                <a16:creationId xmlns:a16="http://schemas.microsoft.com/office/drawing/2014/main" id="{DFFE8180-C462-0E6E-6E2A-3F47E5C8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1819835"/>
            <a:ext cx="3657600" cy="4733365"/>
          </a:xfrm>
          <a:prstGeom prst="rect">
            <a:avLst/>
          </a:prstGeom>
        </p:spPr>
      </p:pic>
      <p:pic>
        <p:nvPicPr>
          <p:cNvPr id="8" name="Picture 7" descr="A page of a website&#10;&#10;AI-generated content may be incorrect.">
            <a:extLst>
              <a:ext uri="{FF2B5EF4-FFF2-40B4-BE49-F238E27FC236}">
                <a16:creationId xmlns:a16="http://schemas.microsoft.com/office/drawing/2014/main" id="{25577CA2-00BB-95A6-C2D3-B1EAD21F7B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1819834"/>
            <a:ext cx="3692940" cy="4733366"/>
          </a:xfrm>
          <a:prstGeom prst="rect">
            <a:avLst/>
          </a:prstGeom>
        </p:spPr>
      </p:pic>
    </p:spTree>
    <p:extLst>
      <p:ext uri="{BB962C8B-B14F-4D97-AF65-F5344CB8AC3E}">
        <p14:creationId xmlns:p14="http://schemas.microsoft.com/office/powerpoint/2010/main" val="38978144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0887-84C8-9AA8-9F9C-8F5333A3FBEE}"/>
              </a:ext>
            </a:extLst>
          </p:cNvPr>
          <p:cNvSpPr>
            <a:spLocks noGrp="1"/>
          </p:cNvSpPr>
          <p:nvPr>
            <p:ph type="title"/>
          </p:nvPr>
        </p:nvSpPr>
        <p:spPr>
          <a:xfrm>
            <a:off x="812800" y="342900"/>
            <a:ext cx="10566400" cy="1143000"/>
          </a:xfrm>
        </p:spPr>
        <p:txBody>
          <a:bodyPr/>
          <a:lstStyle/>
          <a:p>
            <a:r>
              <a:rPr lang="en-US" sz="6600" dirty="0"/>
              <a:t>Starting Cor at your Parish</a:t>
            </a:r>
          </a:p>
        </p:txBody>
      </p:sp>
      <p:sp>
        <p:nvSpPr>
          <p:cNvPr id="3" name="Content Placeholder 2">
            <a:extLst>
              <a:ext uri="{FF2B5EF4-FFF2-40B4-BE49-F238E27FC236}">
                <a16:creationId xmlns:a16="http://schemas.microsoft.com/office/drawing/2014/main" id="{85042E3D-708F-114D-EEC4-8133AE2FB8DC}"/>
              </a:ext>
            </a:extLst>
          </p:cNvPr>
          <p:cNvSpPr>
            <a:spLocks noGrp="1"/>
          </p:cNvSpPr>
          <p:nvPr>
            <p:ph idx="1"/>
          </p:nvPr>
        </p:nvSpPr>
        <p:spPr>
          <a:xfrm>
            <a:off x="1066800" y="1600200"/>
            <a:ext cx="10134600" cy="4114800"/>
          </a:xfrm>
        </p:spPr>
        <p:txBody>
          <a:bodyPr/>
          <a:lstStyle/>
          <a:p>
            <a:pPr marL="0" indent="0">
              <a:buNone/>
            </a:pPr>
            <a:r>
              <a:rPr lang="en-US" dirty="0"/>
              <a:t>Now you are ready to schedule a meeting with your Pastor!</a:t>
            </a:r>
          </a:p>
          <a:p>
            <a:r>
              <a:rPr lang="en-US" dirty="0"/>
              <a:t>Invite the GK and/or Faith Director to join you</a:t>
            </a:r>
          </a:p>
          <a:p>
            <a:r>
              <a:rPr lang="en-US" dirty="0"/>
              <a:t>Use the tips in </a:t>
            </a:r>
            <a:r>
              <a:rPr lang="en-US" i="1" dirty="0"/>
              <a:t>Working with your Pastor </a:t>
            </a:r>
            <a:r>
              <a:rPr lang="en-US" sz="2400" dirty="0"/>
              <a:t>(startup resources)</a:t>
            </a:r>
            <a:endParaRPr lang="en-US" sz="2400" i="1" dirty="0"/>
          </a:p>
          <a:p>
            <a:pPr lvl="1"/>
            <a:r>
              <a:rPr lang="en-US" dirty="0"/>
              <a:t>Be prepared to explain Cor and how it fits in with the mission of the Parish</a:t>
            </a:r>
          </a:p>
          <a:p>
            <a:pPr lvl="1"/>
            <a:r>
              <a:rPr lang="en-US" dirty="0"/>
              <a:t>Be prepared to explain how Cor can work with existing Men’s groups</a:t>
            </a:r>
          </a:p>
          <a:p>
            <a:pPr lvl="2"/>
            <a:r>
              <a:rPr lang="en-US" dirty="0"/>
              <a:t>With, NOT instead of</a:t>
            </a:r>
          </a:p>
          <a:p>
            <a:pPr lvl="1"/>
            <a:r>
              <a:rPr lang="en-US" dirty="0"/>
              <a:t>Have multiple examples of Cor content and support materials</a:t>
            </a:r>
          </a:p>
          <a:p>
            <a:pPr lvl="1"/>
            <a:r>
              <a:rPr lang="en-US" dirty="0"/>
              <a:t>Be prepared to schedule 3+ months’ worth of Cor</a:t>
            </a:r>
          </a:p>
        </p:txBody>
      </p:sp>
    </p:spTree>
    <p:extLst>
      <p:ext uri="{BB962C8B-B14F-4D97-AF65-F5344CB8AC3E}">
        <p14:creationId xmlns:p14="http://schemas.microsoft.com/office/powerpoint/2010/main" val="34335449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2CC9E-4E74-B31D-852F-DB02949728E6}"/>
              </a:ext>
            </a:extLst>
          </p:cNvPr>
          <p:cNvSpPr>
            <a:spLocks noGrp="1"/>
          </p:cNvSpPr>
          <p:nvPr>
            <p:ph type="title"/>
          </p:nvPr>
        </p:nvSpPr>
        <p:spPr>
          <a:xfrm>
            <a:off x="1219200" y="381000"/>
            <a:ext cx="9906000" cy="5410200"/>
          </a:xfrm>
        </p:spPr>
        <p:txBody>
          <a:bodyPr/>
          <a:lstStyle/>
          <a:p>
            <a:r>
              <a:rPr lang="en-US" sz="9600" dirty="0"/>
              <a:t>Running Cor</a:t>
            </a:r>
          </a:p>
        </p:txBody>
      </p:sp>
      <p:pic>
        <p:nvPicPr>
          <p:cNvPr id="4" name="Picture 3" descr="A logo with hands around each other&#10;&#10;AI-generated content may be incorrect.">
            <a:extLst>
              <a:ext uri="{FF2B5EF4-FFF2-40B4-BE49-F238E27FC236}">
                <a16:creationId xmlns:a16="http://schemas.microsoft.com/office/drawing/2014/main" id="{A27864E2-CC13-17F6-B0FD-147A9053C4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4437" y="152400"/>
            <a:ext cx="2295525" cy="2295525"/>
          </a:xfrm>
          <a:prstGeom prst="rect">
            <a:avLst/>
          </a:prstGeom>
        </p:spPr>
      </p:pic>
    </p:spTree>
    <p:extLst>
      <p:ext uri="{BB962C8B-B14F-4D97-AF65-F5344CB8AC3E}">
        <p14:creationId xmlns:p14="http://schemas.microsoft.com/office/powerpoint/2010/main" val="1454304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Running Cor</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914400" y="1543050"/>
            <a:ext cx="10464800" cy="4114800"/>
          </a:xfrm>
        </p:spPr>
        <p:txBody>
          <a:bodyPr/>
          <a:lstStyle/>
          <a:p>
            <a:pPr marL="0" indent="0" algn="ctr">
              <a:buNone/>
            </a:pPr>
            <a:r>
              <a:rPr lang="en-US" sz="3600" b="1" dirty="0"/>
              <a:t>Build your TEAM</a:t>
            </a:r>
          </a:p>
          <a:p>
            <a:r>
              <a:rPr lang="en-US" dirty="0"/>
              <a:t>Refer to the </a:t>
            </a:r>
            <a:r>
              <a:rPr lang="en-US" b="1" i="1" dirty="0"/>
              <a:t>Building a Team </a:t>
            </a:r>
            <a:r>
              <a:rPr lang="en-US" dirty="0"/>
              <a:t>video</a:t>
            </a:r>
          </a:p>
          <a:p>
            <a:pPr lvl="1"/>
            <a:r>
              <a:rPr lang="en-US" dirty="0"/>
              <a:t>PRAY and look at who the Lord has put in your life</a:t>
            </a:r>
          </a:p>
          <a:p>
            <a:pPr lvl="1"/>
            <a:r>
              <a:rPr lang="en-US" dirty="0"/>
              <a:t>Who is going to create YOUR Cor content from the data on the Supreme site</a:t>
            </a:r>
          </a:p>
          <a:p>
            <a:pPr lvl="1"/>
            <a:r>
              <a:rPr lang="en-US" dirty="0"/>
              <a:t>Who will create bulletin and social media ads</a:t>
            </a:r>
          </a:p>
          <a:p>
            <a:pPr lvl="1"/>
            <a:r>
              <a:rPr lang="en-US" dirty="0"/>
              <a:t>Who will deliver the pulpit announcement and be available after Mass</a:t>
            </a:r>
          </a:p>
          <a:p>
            <a:pPr lvl="1"/>
            <a:r>
              <a:rPr lang="en-US" dirty="0"/>
              <a:t>Who will lead prayer and the Cor transitions during gatherings</a:t>
            </a:r>
          </a:p>
          <a:p>
            <a:pPr lvl="1"/>
            <a:r>
              <a:rPr lang="en-US" dirty="0"/>
              <a:t>Who will bring the food</a:t>
            </a:r>
          </a:p>
          <a:p>
            <a:pPr lvl="1"/>
            <a:endParaRPr lang="en-US" dirty="0"/>
          </a:p>
        </p:txBody>
      </p:sp>
    </p:spTree>
    <p:extLst>
      <p:ext uri="{BB962C8B-B14F-4D97-AF65-F5344CB8AC3E}">
        <p14:creationId xmlns:p14="http://schemas.microsoft.com/office/powerpoint/2010/main" val="2534340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Running Cor</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76400"/>
            <a:ext cx="9448800" cy="4114800"/>
          </a:xfrm>
        </p:spPr>
        <p:txBody>
          <a:bodyPr/>
          <a:lstStyle/>
          <a:p>
            <a:pPr marL="0" indent="0" algn="ctr">
              <a:buNone/>
            </a:pPr>
            <a:r>
              <a:rPr lang="en-US" sz="3600" b="1" dirty="0"/>
              <a:t>Get the word out! </a:t>
            </a:r>
          </a:p>
          <a:p>
            <a:r>
              <a:rPr lang="en-US" dirty="0"/>
              <a:t>Refer to the </a:t>
            </a:r>
            <a:r>
              <a:rPr lang="en-US" b="1" i="1" dirty="0"/>
              <a:t>Communication Strategy </a:t>
            </a:r>
            <a:r>
              <a:rPr lang="en-US" dirty="0"/>
              <a:t>flyer</a:t>
            </a:r>
          </a:p>
          <a:p>
            <a:pPr lvl="1"/>
            <a:r>
              <a:rPr lang="en-US" dirty="0"/>
              <a:t>Bulletin Announcement</a:t>
            </a:r>
          </a:p>
          <a:p>
            <a:pPr lvl="1"/>
            <a:r>
              <a:rPr lang="en-US" dirty="0"/>
              <a:t>Pulpit Announcement</a:t>
            </a:r>
          </a:p>
          <a:p>
            <a:pPr lvl="1"/>
            <a:r>
              <a:rPr lang="en-US" dirty="0"/>
              <a:t>Posters</a:t>
            </a:r>
          </a:p>
          <a:p>
            <a:pPr lvl="1"/>
            <a:r>
              <a:rPr lang="en-US" dirty="0"/>
              <a:t>Emails</a:t>
            </a:r>
          </a:p>
          <a:p>
            <a:pPr lvl="1"/>
            <a:r>
              <a:rPr lang="en-US" dirty="0"/>
              <a:t>Social Media</a:t>
            </a:r>
          </a:p>
          <a:p>
            <a:pPr lvl="1"/>
            <a:r>
              <a:rPr lang="en-US" dirty="0"/>
              <a:t>Create a short survey with QR code link</a:t>
            </a:r>
          </a:p>
        </p:txBody>
      </p:sp>
    </p:spTree>
    <p:extLst>
      <p:ext uri="{BB962C8B-B14F-4D97-AF65-F5344CB8AC3E}">
        <p14:creationId xmlns:p14="http://schemas.microsoft.com/office/powerpoint/2010/main" val="1881267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Running Cor</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00200"/>
            <a:ext cx="9448800" cy="4114800"/>
          </a:xfrm>
        </p:spPr>
        <p:txBody>
          <a:bodyPr/>
          <a:lstStyle/>
          <a:p>
            <a:pPr marL="0" indent="0" algn="ctr">
              <a:buNone/>
            </a:pPr>
            <a:r>
              <a:rPr lang="en-US" sz="3600" b="1" dirty="0"/>
              <a:t>Set the agenda</a:t>
            </a:r>
          </a:p>
          <a:p>
            <a:r>
              <a:rPr lang="en-US" dirty="0"/>
              <a:t>Pick the general structure for Cor</a:t>
            </a:r>
          </a:p>
          <a:p>
            <a:pPr lvl="1"/>
            <a:r>
              <a:rPr lang="en-US" dirty="0"/>
              <a:t>KofC.org/</a:t>
            </a:r>
            <a:r>
              <a:rPr lang="en-US" dirty="0" err="1"/>
              <a:t>cor</a:t>
            </a:r>
            <a:r>
              <a:rPr lang="en-US" dirty="0"/>
              <a:t>          How to Lead Cor </a:t>
            </a:r>
            <a:r>
              <a:rPr lang="en-US" sz="1400" dirty="0"/>
              <a:t>(button)</a:t>
            </a:r>
            <a:r>
              <a:rPr lang="en-US" dirty="0"/>
              <a:t>         Structure </a:t>
            </a:r>
            <a:r>
              <a:rPr lang="en-US" sz="1400" dirty="0"/>
              <a:t>(button)</a:t>
            </a:r>
          </a:p>
          <a:p>
            <a:pPr lvl="2"/>
            <a:r>
              <a:rPr lang="en-US" dirty="0"/>
              <a:t>Click, “See a sample structure for different types of content emphasis”</a:t>
            </a:r>
          </a:p>
          <a:p>
            <a:pPr lvl="2"/>
            <a:r>
              <a:rPr lang="en-US" dirty="0"/>
              <a:t>https://www.kofc.org/resources/officer-resources/engagement/cor-leadership/cor-structure</a:t>
            </a:r>
          </a:p>
          <a:p>
            <a:pPr lvl="1"/>
            <a:r>
              <a:rPr lang="en-US" dirty="0"/>
              <a:t>Does your meeting fall within one of the 4 examples or a combination of a few?</a:t>
            </a:r>
          </a:p>
          <a:p>
            <a:r>
              <a:rPr lang="en-US" dirty="0"/>
              <a:t>Use the chosen structure to create an agenda </a:t>
            </a:r>
          </a:p>
          <a:p>
            <a:pPr lvl="1"/>
            <a:r>
              <a:rPr lang="en-US" dirty="0"/>
              <a:t>Suggestion: highlight time ranges for each major item on the agenda</a:t>
            </a:r>
          </a:p>
        </p:txBody>
      </p:sp>
      <p:sp>
        <p:nvSpPr>
          <p:cNvPr id="4" name="Arrow: Right 3">
            <a:extLst>
              <a:ext uri="{FF2B5EF4-FFF2-40B4-BE49-F238E27FC236}">
                <a16:creationId xmlns:a16="http://schemas.microsoft.com/office/drawing/2014/main" id="{E33AE9F1-8BF5-3A33-3F86-92DC9E2466A4}"/>
              </a:ext>
            </a:extLst>
          </p:cNvPr>
          <p:cNvSpPr/>
          <p:nvPr/>
        </p:nvSpPr>
        <p:spPr bwMode="auto">
          <a:xfrm>
            <a:off x="3733800" y="2971800"/>
            <a:ext cx="4572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 name="Arrow: Right 4">
            <a:extLst>
              <a:ext uri="{FF2B5EF4-FFF2-40B4-BE49-F238E27FC236}">
                <a16:creationId xmlns:a16="http://schemas.microsoft.com/office/drawing/2014/main" id="{D0682D39-2B8B-FAE7-CE4C-1668257D3E19}"/>
              </a:ext>
            </a:extLst>
          </p:cNvPr>
          <p:cNvSpPr/>
          <p:nvPr/>
        </p:nvSpPr>
        <p:spPr bwMode="auto">
          <a:xfrm>
            <a:off x="7086600" y="2971800"/>
            <a:ext cx="457200" cy="228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Tree>
    <p:extLst>
      <p:ext uri="{BB962C8B-B14F-4D97-AF65-F5344CB8AC3E}">
        <p14:creationId xmlns:p14="http://schemas.microsoft.com/office/powerpoint/2010/main" val="41503371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Running Cor</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76400"/>
            <a:ext cx="9753600" cy="4114800"/>
          </a:xfrm>
        </p:spPr>
        <p:txBody>
          <a:bodyPr/>
          <a:lstStyle/>
          <a:p>
            <a:pPr marL="0" indent="0" algn="ctr">
              <a:buNone/>
            </a:pPr>
            <a:r>
              <a:rPr lang="en-US" sz="3600" b="1" dirty="0"/>
              <a:t>Cor Execution</a:t>
            </a:r>
          </a:p>
          <a:p>
            <a:r>
              <a:rPr lang="en-US" dirty="0"/>
              <a:t>Set up the room</a:t>
            </a:r>
          </a:p>
          <a:p>
            <a:pPr lvl="1"/>
            <a:r>
              <a:rPr lang="en-US" dirty="0"/>
              <a:t>Foster small-group discussions </a:t>
            </a:r>
          </a:p>
          <a:p>
            <a:pPr lvl="2"/>
            <a:r>
              <a:rPr lang="en-US" dirty="0"/>
              <a:t>If the group is larger than 8-10 members, breaking into small groups for discussion is often beneficial</a:t>
            </a:r>
          </a:p>
          <a:p>
            <a:pPr lvl="2"/>
            <a:r>
              <a:rPr lang="en-US" dirty="0"/>
              <a:t>Arrange the tables and/or chairs in a way that transition from large group to small group is smooth</a:t>
            </a:r>
          </a:p>
          <a:p>
            <a:pPr lvl="1"/>
            <a:r>
              <a:rPr lang="en-US" dirty="0"/>
              <a:t>If videos are being used, test the equipment!</a:t>
            </a:r>
          </a:p>
          <a:p>
            <a:pPr lvl="1"/>
            <a:r>
              <a:rPr lang="en-US" dirty="0"/>
              <a:t>If food is being served, ensure that the space and accommodations are adequate </a:t>
            </a:r>
          </a:p>
        </p:txBody>
      </p:sp>
    </p:spTree>
    <p:extLst>
      <p:ext uri="{BB962C8B-B14F-4D97-AF65-F5344CB8AC3E}">
        <p14:creationId xmlns:p14="http://schemas.microsoft.com/office/powerpoint/2010/main" val="3915435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Running Cor</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76400"/>
            <a:ext cx="9753600" cy="4114800"/>
          </a:xfrm>
        </p:spPr>
        <p:txBody>
          <a:bodyPr/>
          <a:lstStyle/>
          <a:p>
            <a:pPr marL="0" indent="0" algn="ctr">
              <a:buNone/>
            </a:pPr>
            <a:r>
              <a:rPr lang="en-US" sz="3600" b="1" dirty="0"/>
              <a:t>Cor Execution</a:t>
            </a:r>
          </a:p>
          <a:p>
            <a:r>
              <a:rPr lang="en-US" dirty="0"/>
              <a:t>Start on time</a:t>
            </a:r>
          </a:p>
          <a:p>
            <a:r>
              <a:rPr lang="en-US" dirty="0"/>
              <a:t>End on time</a:t>
            </a:r>
          </a:p>
          <a:p>
            <a:r>
              <a:rPr lang="en-US" dirty="0"/>
              <a:t>Collect contact info from participants</a:t>
            </a:r>
          </a:p>
          <a:p>
            <a:r>
              <a:rPr lang="en-US" dirty="0"/>
              <a:t>Encourage them to invite others</a:t>
            </a:r>
          </a:p>
          <a:p>
            <a:r>
              <a:rPr lang="en-US" dirty="0"/>
              <a:t>Announce/remind attendees of the next gathering</a:t>
            </a:r>
          </a:p>
        </p:txBody>
      </p:sp>
    </p:spTree>
    <p:extLst>
      <p:ext uri="{BB962C8B-B14F-4D97-AF65-F5344CB8AC3E}">
        <p14:creationId xmlns:p14="http://schemas.microsoft.com/office/powerpoint/2010/main" val="3953460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Reporting</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76400"/>
            <a:ext cx="9753600" cy="4114800"/>
          </a:xfrm>
        </p:spPr>
        <p:txBody>
          <a:bodyPr/>
          <a:lstStyle/>
          <a:p>
            <a:r>
              <a:rPr lang="en-US" dirty="0"/>
              <a:t>EFF Director Submission Form (supreme)</a:t>
            </a:r>
          </a:p>
          <a:p>
            <a:pPr lvl="1"/>
            <a:r>
              <a:rPr lang="en-US" dirty="0"/>
              <a:t>Once each fraternal year</a:t>
            </a:r>
          </a:p>
          <a:p>
            <a:r>
              <a:rPr lang="en-US" dirty="0"/>
              <a:t>Cor Quarterly Form (supreme)</a:t>
            </a:r>
          </a:p>
          <a:p>
            <a:pPr lvl="1"/>
            <a:r>
              <a:rPr lang="en-US" dirty="0"/>
              <a:t>By the end of each quarter. No penalty for multiple submissions</a:t>
            </a:r>
          </a:p>
          <a:p>
            <a:r>
              <a:rPr lang="en-US" dirty="0"/>
              <a:t>Cor General Info</a:t>
            </a:r>
          </a:p>
          <a:p>
            <a:pPr lvl="1"/>
            <a:r>
              <a:rPr lang="en-US" dirty="0"/>
              <a:t>Day, time, location, and general structure should be shared with the Diocesan EFF Coordinators upon starting Cor or when changing.</a:t>
            </a:r>
          </a:p>
          <a:p>
            <a:endParaRPr lang="en-US" dirty="0"/>
          </a:p>
        </p:txBody>
      </p:sp>
    </p:spTree>
    <p:extLst>
      <p:ext uri="{BB962C8B-B14F-4D97-AF65-F5344CB8AC3E}">
        <p14:creationId xmlns:p14="http://schemas.microsoft.com/office/powerpoint/2010/main" val="1750197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7033E-C9E8-E161-C398-A81C8C758D17}"/>
              </a:ext>
            </a:extLst>
          </p:cNvPr>
          <p:cNvSpPr>
            <a:spLocks noGrp="1"/>
          </p:cNvSpPr>
          <p:nvPr>
            <p:ph type="title"/>
          </p:nvPr>
        </p:nvSpPr>
        <p:spPr>
          <a:xfrm>
            <a:off x="1219200" y="76200"/>
            <a:ext cx="10566400" cy="685800"/>
          </a:xfrm>
        </p:spPr>
        <p:txBody>
          <a:bodyPr/>
          <a:lstStyle/>
          <a:p>
            <a:r>
              <a:rPr lang="en-US" kern="1200" dirty="0"/>
              <a:t>Pledge of Allegiance </a:t>
            </a:r>
          </a:p>
        </p:txBody>
      </p:sp>
      <p:pic>
        <p:nvPicPr>
          <p:cNvPr id="1032" name="Picture 8" descr="Usa United States Of America Sticker - Usa United States Of America Flag Of  The Usa - Discover &amp; Share GIFs">
            <a:extLst>
              <a:ext uri="{FF2B5EF4-FFF2-40B4-BE49-F238E27FC236}">
                <a16:creationId xmlns:a16="http://schemas.microsoft.com/office/drawing/2014/main" id="{6C165564-4838-FDEC-2E60-DF46DD1DA9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93" t="3148" r="28365" b="8711"/>
          <a:stretch>
            <a:fillRect/>
          </a:stretch>
        </p:blipFill>
        <p:spPr bwMode="auto">
          <a:xfrm>
            <a:off x="3733800" y="914400"/>
            <a:ext cx="58674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3205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5638800"/>
          </a:xfrm>
        </p:spPr>
        <p:txBody>
          <a:bodyPr/>
          <a:lstStyle/>
          <a:p>
            <a:r>
              <a:rPr lang="en-US" sz="8000" dirty="0"/>
              <a:t>Cor Content</a:t>
            </a:r>
          </a:p>
        </p:txBody>
      </p:sp>
      <p:pic>
        <p:nvPicPr>
          <p:cNvPr id="4" name="Picture 3" descr="A logo with hands around each other&#10;&#10;AI-generated content may be incorrect.">
            <a:extLst>
              <a:ext uri="{FF2B5EF4-FFF2-40B4-BE49-F238E27FC236}">
                <a16:creationId xmlns:a16="http://schemas.microsoft.com/office/drawing/2014/main" id="{E4C971BF-8607-A945-8CBF-BA9ED8B201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6337" y="228600"/>
            <a:ext cx="2219325" cy="2219325"/>
          </a:xfrm>
          <a:prstGeom prst="rect">
            <a:avLst/>
          </a:prstGeom>
        </p:spPr>
      </p:pic>
    </p:spTree>
    <p:extLst>
      <p:ext uri="{BB962C8B-B14F-4D97-AF65-F5344CB8AC3E}">
        <p14:creationId xmlns:p14="http://schemas.microsoft.com/office/powerpoint/2010/main" val="1125133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228600"/>
            <a:ext cx="10566400" cy="1143000"/>
          </a:xfrm>
        </p:spPr>
        <p:txBody>
          <a:bodyPr/>
          <a:lstStyle/>
          <a:p>
            <a:r>
              <a:rPr lang="en-US" sz="6600" dirty="0"/>
              <a:t>Videos</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219200"/>
            <a:ext cx="9753600" cy="4800600"/>
          </a:xfrm>
        </p:spPr>
        <p:txBody>
          <a:bodyPr/>
          <a:lstStyle/>
          <a:p>
            <a:r>
              <a:rPr lang="en-US" dirty="0"/>
              <a:t>Into the Breach – The Original</a:t>
            </a:r>
          </a:p>
          <a:p>
            <a:pPr lvl="1"/>
            <a:r>
              <a:rPr lang="en-US" dirty="0"/>
              <a:t>12 episode video series</a:t>
            </a:r>
          </a:p>
          <a:p>
            <a:pPr lvl="1"/>
            <a:r>
              <a:rPr lang="en-US" dirty="0"/>
              <a:t>Each episode focuses on a different aspect of authentic Catholic masculinity and features interviews with well-known Catholic commentators, as well as the personal story of a man who has deeply experienced the episode’s topic in his own life. Each episode runs approximately 12 minutes.</a:t>
            </a:r>
          </a:p>
          <a:p>
            <a:pPr lvl="2"/>
            <a:r>
              <a:rPr lang="en-US" dirty="0"/>
              <a:t>Masculinity, Brotherhood, Leadership, Fatherhood, Family, Life, Prayer, Suffering, Sacramental Life, Spiritual Warfare, Evangelization, and The Cornerstone.</a:t>
            </a:r>
          </a:p>
          <a:p>
            <a:pPr lvl="1"/>
            <a:r>
              <a:rPr lang="en-US" dirty="0"/>
              <a:t>Reflection guides for small group discussion, as well as detailed instructions on program implementation and a toolkit for offering the program can be found at kofc.org/</a:t>
            </a:r>
            <a:r>
              <a:rPr lang="en-US" dirty="0" err="1"/>
              <a:t>intothebreach</a:t>
            </a:r>
            <a:endParaRPr lang="en-US" dirty="0"/>
          </a:p>
        </p:txBody>
      </p:sp>
    </p:spTree>
    <p:extLst>
      <p:ext uri="{BB962C8B-B14F-4D97-AF65-F5344CB8AC3E}">
        <p14:creationId xmlns:p14="http://schemas.microsoft.com/office/powerpoint/2010/main" val="18167998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228600"/>
            <a:ext cx="10566400" cy="1143000"/>
          </a:xfrm>
        </p:spPr>
        <p:txBody>
          <a:bodyPr/>
          <a:lstStyle/>
          <a:p>
            <a:r>
              <a:rPr lang="en-US" sz="6600" dirty="0"/>
              <a:t>Videos</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219200"/>
            <a:ext cx="9753600" cy="4800600"/>
          </a:xfrm>
        </p:spPr>
        <p:txBody>
          <a:bodyPr/>
          <a:lstStyle/>
          <a:p>
            <a:r>
              <a:rPr lang="en-US" dirty="0"/>
              <a:t>Into the Breach – The Mission of the Family</a:t>
            </a:r>
          </a:p>
          <a:p>
            <a:pPr lvl="1"/>
            <a:r>
              <a:rPr lang="en-US" dirty="0"/>
              <a:t>5 episode video series</a:t>
            </a:r>
          </a:p>
          <a:p>
            <a:pPr lvl="1"/>
            <a:r>
              <a:rPr lang="en-US" dirty="0"/>
              <a:t>Each episode focuses on a different aspect of the reality of Catholic marriage and family life, and features expert interviews with well-known Catholic commentators, as well as the powerful personal story of a Catholic couple who has lived the theme of the episode in their own married lives. Each episode runs approximately 12 minutes.</a:t>
            </a:r>
          </a:p>
          <a:p>
            <a:pPr lvl="2"/>
            <a:r>
              <a:rPr lang="en-US" dirty="0"/>
              <a:t>The Catholic Family in a Post-Christian World, Marriage: The Foundation of the Family, The Gift of Children, Healing in the Family, and Creating a Legacy of Faith.</a:t>
            </a:r>
          </a:p>
          <a:p>
            <a:pPr lvl="1"/>
            <a:r>
              <a:rPr lang="en-US" dirty="0"/>
              <a:t>A study guide for guided small group discussion, as well as detailed instructions on program implementation and a toolkit for offering the program, can be found at kofc.org/</a:t>
            </a:r>
            <a:r>
              <a:rPr lang="en-US" dirty="0" err="1"/>
              <a:t>missionofthefamily</a:t>
            </a:r>
            <a:r>
              <a:rPr lang="en-US" dirty="0"/>
              <a:t>.</a:t>
            </a:r>
          </a:p>
        </p:txBody>
      </p:sp>
    </p:spTree>
    <p:extLst>
      <p:ext uri="{BB962C8B-B14F-4D97-AF65-F5344CB8AC3E}">
        <p14:creationId xmlns:p14="http://schemas.microsoft.com/office/powerpoint/2010/main" val="3799232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228600"/>
            <a:ext cx="10566400" cy="1143000"/>
          </a:xfrm>
        </p:spPr>
        <p:txBody>
          <a:bodyPr/>
          <a:lstStyle/>
          <a:p>
            <a:r>
              <a:rPr lang="en-US" sz="6600" dirty="0"/>
              <a:t>Videos</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219200"/>
            <a:ext cx="9753600" cy="4800600"/>
          </a:xfrm>
        </p:spPr>
        <p:txBody>
          <a:bodyPr/>
          <a:lstStyle/>
          <a:p>
            <a:r>
              <a:rPr lang="en-US" dirty="0"/>
              <a:t>Into the Breach – The Dignity of Work</a:t>
            </a:r>
          </a:p>
          <a:p>
            <a:pPr lvl="1"/>
            <a:r>
              <a:rPr lang="en-US" dirty="0"/>
              <a:t>5 episode video series</a:t>
            </a:r>
          </a:p>
          <a:p>
            <a:pPr lvl="1"/>
            <a:r>
              <a:rPr lang="en-US" dirty="0"/>
              <a:t>Each episode focuses on a different aspect of the experience of human work and features expert interviews with well-known Catholic commentators, as well as the powerful personal story of a Catholic man who has lived the theme of the episode in his own life. Each episode runs approximately 12 minutes.</a:t>
            </a:r>
          </a:p>
          <a:p>
            <a:pPr lvl="2"/>
            <a:r>
              <a:rPr lang="en-US" dirty="0"/>
              <a:t>God’s Mission for Man, Work and Holiness, Work Life and Family Life, Work and the World, and Putting Work in Its Place.</a:t>
            </a:r>
          </a:p>
          <a:p>
            <a:pPr lvl="1"/>
            <a:r>
              <a:rPr lang="en-US" dirty="0"/>
              <a:t>A study guide for guided small group discussion, a prayer card, and promotional brochures and posters can be found at kofc.org/</a:t>
            </a:r>
            <a:r>
              <a:rPr lang="en-US" dirty="0" err="1"/>
              <a:t>intothebreach</a:t>
            </a:r>
            <a:r>
              <a:rPr lang="en-US" dirty="0"/>
              <a:t>.</a:t>
            </a:r>
          </a:p>
        </p:txBody>
      </p:sp>
    </p:spTree>
    <p:extLst>
      <p:ext uri="{BB962C8B-B14F-4D97-AF65-F5344CB8AC3E}">
        <p14:creationId xmlns:p14="http://schemas.microsoft.com/office/powerpoint/2010/main" val="30950789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76200"/>
            <a:ext cx="10566400" cy="1143000"/>
          </a:xfrm>
        </p:spPr>
        <p:txBody>
          <a:bodyPr/>
          <a:lstStyle/>
          <a:p>
            <a:r>
              <a:rPr lang="en-US" sz="6600" dirty="0"/>
              <a:t>Bible Study </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219200"/>
            <a:ext cx="9753600" cy="5410200"/>
          </a:xfrm>
        </p:spPr>
        <p:txBody>
          <a:bodyPr/>
          <a:lstStyle/>
          <a:p>
            <a:r>
              <a:rPr lang="en-US" dirty="0"/>
              <a:t>Men of the Word – The Good News</a:t>
            </a:r>
          </a:p>
          <a:p>
            <a:pPr lvl="1"/>
            <a:r>
              <a:rPr lang="en-US" dirty="0"/>
              <a:t>Purchase study guides</a:t>
            </a:r>
          </a:p>
          <a:p>
            <a:pPr lvl="2"/>
            <a:r>
              <a:rPr lang="en-US" dirty="0"/>
              <a:t>$19.99 each or $14.99 each if you buy 10+</a:t>
            </a:r>
          </a:p>
          <a:p>
            <a:pPr lvl="1"/>
            <a:r>
              <a:rPr lang="en-US" dirty="0"/>
              <a:t>Study guides clearly map each of the 12 sessions of the Bible Study</a:t>
            </a:r>
          </a:p>
          <a:p>
            <a:pPr lvl="2"/>
            <a:r>
              <a:rPr lang="en-US" dirty="0"/>
              <a:t>Session 1: The Good News</a:t>
            </a:r>
          </a:p>
          <a:p>
            <a:pPr lvl="2"/>
            <a:r>
              <a:rPr lang="en-US" dirty="0"/>
              <a:t>Session 2: Created for Good</a:t>
            </a:r>
          </a:p>
          <a:p>
            <a:pPr lvl="2"/>
            <a:r>
              <a:rPr lang="en-US" dirty="0"/>
              <a:t>Session 3: Lectio Divina – The Good Man</a:t>
            </a:r>
          </a:p>
          <a:p>
            <a:pPr lvl="2"/>
            <a:r>
              <a:rPr lang="en-US" dirty="0"/>
              <a:t>Session 4: Fallen through Sin</a:t>
            </a:r>
          </a:p>
          <a:p>
            <a:pPr lvl="2"/>
            <a:r>
              <a:rPr lang="en-US" dirty="0"/>
              <a:t>Session 5: God’s Divine Rescue</a:t>
            </a:r>
          </a:p>
          <a:p>
            <a:pPr lvl="2"/>
            <a:r>
              <a:rPr lang="en-US" dirty="0"/>
              <a:t>Session 6: Lectio Divina – The Fallen Man</a:t>
            </a:r>
          </a:p>
          <a:p>
            <a:pPr lvl="2"/>
            <a:r>
              <a:rPr lang="en-US" dirty="0"/>
              <a:t>Session 7: Jesus – Incarnate Teacher</a:t>
            </a:r>
          </a:p>
          <a:p>
            <a:pPr lvl="2"/>
            <a:r>
              <a:rPr lang="en-US" dirty="0"/>
              <a:t>Session 8: Jesus – Crucified Savior</a:t>
            </a:r>
          </a:p>
          <a:p>
            <a:pPr lvl="2"/>
            <a:r>
              <a:rPr lang="en-US" dirty="0"/>
              <a:t>Session 9: Lectio Divina – The Blessed Man</a:t>
            </a:r>
          </a:p>
          <a:p>
            <a:pPr lvl="2"/>
            <a:r>
              <a:rPr lang="en-US" dirty="0"/>
              <a:t>Session 10: Jesus – Resurrected Lord</a:t>
            </a:r>
          </a:p>
          <a:p>
            <a:pPr lvl="2"/>
            <a:r>
              <a:rPr lang="en-US" dirty="0"/>
              <a:t>Session 11: Invitation to Discipleship</a:t>
            </a:r>
          </a:p>
          <a:p>
            <a:pPr lvl="2"/>
            <a:r>
              <a:rPr lang="en-US" dirty="0"/>
              <a:t>Session 12: Lectio Divina – The Redeemed Man</a:t>
            </a:r>
          </a:p>
          <a:p>
            <a:pPr lvl="1"/>
            <a:endParaRPr lang="en-US" dirty="0"/>
          </a:p>
        </p:txBody>
      </p:sp>
      <p:pic>
        <p:nvPicPr>
          <p:cNvPr id="4" name="Picture 2" descr="COR Meeting Initiative - Minnesota Knights of Columbus">
            <a:extLst>
              <a:ext uri="{FF2B5EF4-FFF2-40B4-BE49-F238E27FC236}">
                <a16:creationId xmlns:a16="http://schemas.microsoft.com/office/drawing/2014/main" id="{CAADD3A6-C41A-F6DC-5BF8-C608AA8EDB5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832" b="97059" l="8663" r="92279">
                        <a14:foregroundMark x1="24670" y1="19748" x2="14124" y2="34244"/>
                        <a14:foregroundMark x1="14124" y1="34244" x2="13559" y2="52731"/>
                        <a14:foregroundMark x1="13559" y1="52731" x2="19021" y2="67647"/>
                        <a14:foregroundMark x1="19021" y1="67647" x2="26930" y2="79412"/>
                        <a14:foregroundMark x1="26930" y1="79412" x2="40678" y2="90966"/>
                        <a14:foregroundMark x1="40678" y1="90966" x2="51036" y2="94958"/>
                        <a14:foregroundMark x1="51036" y1="94958" x2="64030" y2="88235"/>
                        <a14:foregroundMark x1="64030" y1="88235" x2="88136" y2="65756"/>
                        <a14:foregroundMark x1="88136" y1="65756" x2="89454" y2="48739"/>
                        <a14:foregroundMark x1="89454" y1="48739" x2="72316" y2="17017"/>
                        <a14:foregroundMark x1="72316" y1="17017" x2="42750" y2="5672"/>
                        <a14:foregroundMark x1="39925" y1="5672" x2="14878" y2="24370"/>
                        <a14:foregroundMark x1="14878" y1="24370" x2="12241" y2="28361"/>
                        <a14:foregroundMark x1="10734" y1="34034" x2="9605" y2="46639"/>
                        <a14:foregroundMark x1="9605" y1="46639" x2="12241" y2="64076"/>
                        <a14:foregroundMark x1="12241" y1="64076" x2="23352" y2="83193"/>
                        <a14:foregroundMark x1="26177" y1="85924" x2="38230" y2="92437"/>
                        <a14:foregroundMark x1="38230" y1="92437" x2="56121" y2="95378"/>
                        <a14:foregroundMark x1="56121" y1="95378" x2="69680" y2="89706"/>
                        <a14:foregroundMark x1="69680" y1="89706" x2="91337" y2="63655"/>
                        <a14:foregroundMark x1="91337" y1="63655" x2="92467" y2="48529"/>
                        <a14:foregroundMark x1="92467" y1="48529" x2="77401" y2="18277"/>
                        <a14:foregroundMark x1="77401" y1="18277" x2="60640" y2="6513"/>
                        <a14:foregroundMark x1="60640" y1="6513" x2="58569" y2="6092"/>
                        <a14:foregroundMark x1="72881" y1="12605" x2="84369" y2="23529"/>
                        <a14:foregroundMark x1="84369" y1="23529" x2="85687" y2="26891"/>
                        <a14:foregroundMark x1="31450" y1="90756" x2="30697" y2="90336"/>
                        <a14:foregroundMark x1="28437" y1="89286" x2="10546" y2="63025"/>
                        <a14:foregroundMark x1="10546" y1="63025" x2="8851" y2="46639"/>
                        <a14:foregroundMark x1="53484" y1="4832" x2="69868" y2="11345"/>
                        <a14:foregroundMark x1="71751" y1="11975" x2="65160" y2="9454"/>
                        <a14:foregroundMark x1="72128" y1="10294" x2="69492" y2="9034"/>
                        <a14:foregroundMark x1="14124" y1="71218" x2="16573" y2="77311"/>
                        <a14:foregroundMark x1="53484" y1="95798" x2="44444" y2="93487"/>
                        <a14:foregroundMark x1="85876" y1="75210" x2="85876" y2="75210"/>
                        <a14:foregroundMark x1="14689" y1="74580" x2="14689" y2="74580"/>
                        <a14:foregroundMark x1="13748" y1="75000" x2="23164" y2="86134"/>
                        <a14:foregroundMark x1="23164" y1="86134" x2="45574" y2="97059"/>
                      </a14:backgroundRemoval>
                    </a14:imgEffect>
                  </a14:imgLayer>
                </a14:imgProps>
              </a:ext>
              <a:ext uri="{28A0092B-C50C-407E-A947-70E740481C1C}">
                <a14:useLocalDpi xmlns:a14="http://schemas.microsoft.com/office/drawing/2010/main" val="0"/>
              </a:ext>
            </a:extLst>
          </a:blip>
          <a:srcRect/>
          <a:stretch>
            <a:fillRect/>
          </a:stretch>
        </p:blipFill>
        <p:spPr bwMode="auto">
          <a:xfrm>
            <a:off x="7543800" y="3419475"/>
            <a:ext cx="2260736" cy="2026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737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76200"/>
            <a:ext cx="10566400" cy="1143000"/>
          </a:xfrm>
        </p:spPr>
        <p:txBody>
          <a:bodyPr/>
          <a:lstStyle/>
          <a:p>
            <a:r>
              <a:rPr lang="en-US" sz="6600" dirty="0"/>
              <a:t>Cor Formation Guides</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219200"/>
            <a:ext cx="9753600" cy="5410200"/>
          </a:xfrm>
        </p:spPr>
        <p:txBody>
          <a:bodyPr/>
          <a:lstStyle/>
          <a:p>
            <a:r>
              <a:rPr lang="en-US" dirty="0"/>
              <a:t>Digital </a:t>
            </a:r>
            <a:r>
              <a:rPr lang="en-US" sz="2400" dirty="0"/>
              <a:t>(free) </a:t>
            </a:r>
            <a:r>
              <a:rPr lang="en-US" dirty="0"/>
              <a:t>or printed </a:t>
            </a:r>
            <a:r>
              <a:rPr lang="en-US" sz="2400" dirty="0"/>
              <a:t>($1 - $4.99) </a:t>
            </a:r>
            <a:r>
              <a:rPr lang="en-US" dirty="0"/>
              <a:t>guides that walk you through Cor sessions with readings, discussion prompts, and reflection</a:t>
            </a:r>
          </a:p>
          <a:p>
            <a:pPr lvl="1"/>
            <a:r>
              <a:rPr lang="en-US" dirty="0"/>
              <a:t>Blessed McGivney Cor Session Guide</a:t>
            </a:r>
          </a:p>
          <a:p>
            <a:pPr lvl="2"/>
            <a:r>
              <a:rPr lang="en-US" dirty="0"/>
              <a:t>10 sessions</a:t>
            </a:r>
          </a:p>
          <a:p>
            <a:pPr lvl="1"/>
            <a:r>
              <a:rPr lang="en-US" dirty="0"/>
              <a:t>The Eucharist Cor Session Guide</a:t>
            </a:r>
          </a:p>
          <a:p>
            <a:pPr lvl="2"/>
            <a:r>
              <a:rPr lang="en-US" dirty="0"/>
              <a:t>5 sessions</a:t>
            </a:r>
          </a:p>
          <a:p>
            <a:pPr lvl="1"/>
            <a:r>
              <a:rPr lang="en-US" dirty="0"/>
              <a:t>Pope Francis: The Joy of the Gospel</a:t>
            </a:r>
          </a:p>
          <a:p>
            <a:pPr lvl="2"/>
            <a:r>
              <a:rPr lang="en-US" dirty="0"/>
              <a:t>6 sessions</a:t>
            </a:r>
          </a:p>
          <a:p>
            <a:pPr lvl="1"/>
            <a:r>
              <a:rPr lang="en-US" dirty="0"/>
              <a:t>Freedom and Faithfulness</a:t>
            </a:r>
          </a:p>
          <a:p>
            <a:pPr lvl="2"/>
            <a:r>
              <a:rPr lang="en-US" dirty="0"/>
              <a:t>9 sessions</a:t>
            </a:r>
          </a:p>
          <a:p>
            <a:pPr lvl="1"/>
            <a:r>
              <a:rPr lang="en-US" dirty="0"/>
              <a:t>And more!</a:t>
            </a:r>
          </a:p>
          <a:p>
            <a:pPr lvl="1"/>
            <a:endParaRPr lang="en-US" dirty="0"/>
          </a:p>
        </p:txBody>
      </p:sp>
    </p:spTree>
    <p:extLst>
      <p:ext uri="{BB962C8B-B14F-4D97-AF65-F5344CB8AC3E}">
        <p14:creationId xmlns:p14="http://schemas.microsoft.com/office/powerpoint/2010/main" val="2992902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76200"/>
            <a:ext cx="10566400" cy="1143000"/>
          </a:xfrm>
        </p:spPr>
        <p:txBody>
          <a:bodyPr/>
          <a:lstStyle/>
          <a:p>
            <a:r>
              <a:rPr lang="en-US" sz="6600" dirty="0"/>
              <a:t>Faith in Action Programs</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219200"/>
            <a:ext cx="9753600" cy="5410200"/>
          </a:xfrm>
        </p:spPr>
        <p:txBody>
          <a:bodyPr/>
          <a:lstStyle/>
          <a:p>
            <a:r>
              <a:rPr lang="en-US" sz="2800" dirty="0"/>
              <a:t>Holy Hours</a:t>
            </a:r>
          </a:p>
          <a:p>
            <a:pPr lvl="1"/>
            <a:r>
              <a:rPr lang="en-US" sz="1800" b="0" i="0" dirty="0">
                <a:solidFill>
                  <a:srgbClr val="000000"/>
                </a:solidFill>
                <a:effectLst/>
                <a:latin typeface="Roboto-Regular"/>
              </a:rPr>
              <a:t>Holy Hours feature the exposition and benediction of the Blessed Sacrament and can also include a reflection, communal rosary, prayers for intercession by Blessed Michael McGivney or St. Joseph, and other devotions as decided by the council and pastor. </a:t>
            </a:r>
            <a:endParaRPr lang="en-US" sz="1800" dirty="0"/>
          </a:p>
          <a:p>
            <a:r>
              <a:rPr lang="en-US" sz="2800" dirty="0"/>
              <a:t>The Rosary Program</a:t>
            </a:r>
          </a:p>
          <a:p>
            <a:pPr lvl="1"/>
            <a:r>
              <a:rPr lang="en-US" sz="1800" b="0" i="0" dirty="0">
                <a:solidFill>
                  <a:srgbClr val="000000"/>
                </a:solidFill>
                <a:effectLst/>
                <a:latin typeface="Roboto-Regular"/>
              </a:rPr>
              <a:t>The Rosary Program encourages councils to schedule regular rosary prayer services on any day of the week, at any time of the year, with the guidance of their pastor. Councils should personally invite each family of the parish and offer attending families a copy of the Knights of Columbus Catholic Information Service’s® A Scriptural Rosary for the Family (#319). Encourage families to read this booklet and learn how their faith can be strengthened through a devotion to Our Lady, while praying the rosary at home together regularly.</a:t>
            </a:r>
            <a:endParaRPr lang="en-US" sz="1800" dirty="0"/>
          </a:p>
        </p:txBody>
      </p:sp>
    </p:spTree>
    <p:extLst>
      <p:ext uri="{BB962C8B-B14F-4D97-AF65-F5344CB8AC3E}">
        <p14:creationId xmlns:p14="http://schemas.microsoft.com/office/powerpoint/2010/main" val="1529242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76200"/>
            <a:ext cx="10566400" cy="1143000"/>
          </a:xfrm>
        </p:spPr>
        <p:txBody>
          <a:bodyPr/>
          <a:lstStyle/>
          <a:p>
            <a:r>
              <a:rPr lang="en-US" sz="6600" dirty="0"/>
              <a:t>Faith in Action Programs</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219200"/>
            <a:ext cx="9753600" cy="5410200"/>
          </a:xfrm>
        </p:spPr>
        <p:txBody>
          <a:bodyPr/>
          <a:lstStyle/>
          <a:p>
            <a:r>
              <a:rPr lang="en-US" dirty="0"/>
              <a:t>Supreme Chaplain’s Monthly Challenge</a:t>
            </a:r>
          </a:p>
          <a:p>
            <a:pPr lvl="1"/>
            <a:r>
              <a:rPr lang="en-US" sz="2200" b="0" i="0" dirty="0">
                <a:solidFill>
                  <a:srgbClr val="000000"/>
                </a:solidFill>
                <a:effectLst/>
                <a:latin typeface="Roboto-Regular"/>
              </a:rPr>
              <a:t>Each month, Archbishop William Lori – Supreme Chaplain of the Knights of Columbus – selects a brief passage from the Gospel reading of one of the Sunday Masses of the month.</a:t>
            </a:r>
          </a:p>
          <a:p>
            <a:pPr lvl="1"/>
            <a:r>
              <a:rPr lang="en-US" sz="2200" b="0" i="0" dirty="0">
                <a:solidFill>
                  <a:srgbClr val="000000"/>
                </a:solidFill>
                <a:effectLst/>
                <a:latin typeface="Roboto-Regular"/>
              </a:rPr>
              <a:t>Archbishop Lori shares a brief reflection on the passage and issues a challenge for men to live for the month.</a:t>
            </a:r>
          </a:p>
          <a:p>
            <a:pPr lvl="1"/>
            <a:r>
              <a:rPr lang="en-US" sz="2200" b="0" i="0" dirty="0">
                <a:solidFill>
                  <a:srgbClr val="000000"/>
                </a:solidFill>
                <a:effectLst/>
                <a:latin typeface="Roboto-Regular"/>
              </a:rPr>
              <a:t>The next month, men undertaking the challenge as a group gather and share their experiences living the challenge.</a:t>
            </a:r>
          </a:p>
          <a:p>
            <a:pPr lvl="1"/>
            <a:r>
              <a:rPr lang="en-US" sz="2200" b="0" i="0" dirty="0">
                <a:solidFill>
                  <a:srgbClr val="000000"/>
                </a:solidFill>
                <a:effectLst/>
                <a:latin typeface="Roboto-Regular"/>
              </a:rPr>
              <a:t>The Supreme Chaplain’s Monthly Challenge is ideally suited for </a:t>
            </a:r>
            <a:r>
              <a:rPr lang="en-US" sz="2200" b="0" i="1" dirty="0">
                <a:solidFill>
                  <a:srgbClr val="000000"/>
                </a:solidFill>
                <a:effectLst/>
                <a:latin typeface="Roboto-Regular"/>
              </a:rPr>
              <a:t>Cor</a:t>
            </a:r>
            <a:r>
              <a:rPr lang="en-US" sz="2200" b="0" i="0" dirty="0">
                <a:solidFill>
                  <a:srgbClr val="000000"/>
                </a:solidFill>
                <a:effectLst/>
                <a:latin typeface="Roboto-Regular"/>
              </a:rPr>
              <a:t>, but can also be done in other group settings or individually.</a:t>
            </a:r>
          </a:p>
          <a:p>
            <a:pPr lvl="1"/>
            <a:r>
              <a:rPr lang="en-US" sz="2200" b="0" i="0" dirty="0">
                <a:solidFill>
                  <a:srgbClr val="000000"/>
                </a:solidFill>
                <a:effectLst/>
                <a:latin typeface="Roboto-Regular"/>
              </a:rPr>
              <a:t>By taking up the Supreme Chaplain’s Monthly Challenge, men take direct, concrete action to grow in their faith and help their brothers do so as well.</a:t>
            </a:r>
          </a:p>
        </p:txBody>
      </p:sp>
    </p:spTree>
    <p:extLst>
      <p:ext uri="{BB962C8B-B14F-4D97-AF65-F5344CB8AC3E}">
        <p14:creationId xmlns:p14="http://schemas.microsoft.com/office/powerpoint/2010/main" val="293424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238760"/>
            <a:ext cx="10566400" cy="1143000"/>
          </a:xfrm>
        </p:spPr>
        <p:txBody>
          <a:bodyPr/>
          <a:lstStyle/>
          <a:p>
            <a:r>
              <a:rPr lang="en-US" sz="6600" dirty="0"/>
              <a:t>Other common content</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524000"/>
            <a:ext cx="9753600" cy="5105400"/>
          </a:xfrm>
        </p:spPr>
        <p:txBody>
          <a:bodyPr/>
          <a:lstStyle/>
          <a:p>
            <a:r>
              <a:rPr lang="en-US" dirty="0"/>
              <a:t>Formed Series</a:t>
            </a:r>
          </a:p>
          <a:p>
            <a:pPr lvl="1"/>
            <a:r>
              <a:rPr lang="en-US" sz="2200" b="0" i="0" dirty="0">
                <a:solidFill>
                  <a:srgbClr val="000000"/>
                </a:solidFill>
                <a:effectLst/>
                <a:latin typeface="Roboto-Regular"/>
              </a:rPr>
              <a:t>Courses, videos, and seasonal series that can be used as Cor content. </a:t>
            </a:r>
            <a:r>
              <a:rPr lang="en-US" sz="2200" dirty="0">
                <a:solidFill>
                  <a:srgbClr val="000000"/>
                </a:solidFill>
                <a:latin typeface="Roboto-Regular"/>
              </a:rPr>
              <a:t>Discussion prompts and/or questions will have to be created by CEFF and team.</a:t>
            </a:r>
            <a:endParaRPr lang="en-US" sz="2200" b="0" i="0" dirty="0">
              <a:solidFill>
                <a:srgbClr val="000000"/>
              </a:solidFill>
              <a:effectLst/>
              <a:latin typeface="Roboto-Regular"/>
            </a:endParaRPr>
          </a:p>
          <a:p>
            <a:r>
              <a:rPr lang="en-US" sz="3000" dirty="0">
                <a:solidFill>
                  <a:srgbClr val="000000"/>
                </a:solidFill>
                <a:latin typeface="Roboto-Regular"/>
              </a:rPr>
              <a:t>That Man Is You (TMIY)</a:t>
            </a:r>
          </a:p>
          <a:p>
            <a:pPr lvl="1"/>
            <a:r>
              <a:rPr lang="en-US" sz="2200" b="0" i="0" dirty="0">
                <a:solidFill>
                  <a:srgbClr val="000000"/>
                </a:solidFill>
                <a:effectLst/>
                <a:latin typeface="Roboto-Regular"/>
              </a:rPr>
              <a:t>Similar structure to Into the Breach video series: Time for a meal, 30 minutes for a video, and 30 minutes for small group discussion.</a:t>
            </a:r>
          </a:p>
        </p:txBody>
      </p:sp>
    </p:spTree>
    <p:extLst>
      <p:ext uri="{BB962C8B-B14F-4D97-AF65-F5344CB8AC3E}">
        <p14:creationId xmlns:p14="http://schemas.microsoft.com/office/powerpoint/2010/main" val="37443492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5638800"/>
          </a:xfrm>
        </p:spPr>
        <p:txBody>
          <a:bodyPr/>
          <a:lstStyle/>
          <a:p>
            <a:r>
              <a:rPr lang="en-US" sz="6600" dirty="0"/>
              <a:t>Heart of the Gospel Retreat</a:t>
            </a:r>
          </a:p>
        </p:txBody>
      </p:sp>
      <p:pic>
        <p:nvPicPr>
          <p:cNvPr id="4" name="Picture 3" descr="A logo with hands around each other&#10;&#10;AI-generated content may be incorrect.">
            <a:extLst>
              <a:ext uri="{FF2B5EF4-FFF2-40B4-BE49-F238E27FC236}">
                <a16:creationId xmlns:a16="http://schemas.microsoft.com/office/drawing/2014/main" id="{32D7F703-B4C1-F887-E2F2-C66EC74A80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3937" y="142875"/>
            <a:ext cx="2524125" cy="2524125"/>
          </a:xfrm>
          <a:prstGeom prst="rect">
            <a:avLst/>
          </a:prstGeom>
        </p:spPr>
      </p:pic>
    </p:spTree>
    <p:extLst>
      <p:ext uri="{BB962C8B-B14F-4D97-AF65-F5344CB8AC3E}">
        <p14:creationId xmlns:p14="http://schemas.microsoft.com/office/powerpoint/2010/main" val="2913642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3CBF0-B5E8-6D8C-ACA1-D4B446688E16}"/>
              </a:ext>
            </a:extLst>
          </p:cNvPr>
          <p:cNvSpPr>
            <a:spLocks noGrp="1"/>
          </p:cNvSpPr>
          <p:nvPr>
            <p:ph type="title"/>
          </p:nvPr>
        </p:nvSpPr>
        <p:spPr>
          <a:xfrm>
            <a:off x="533400" y="34364"/>
            <a:ext cx="10566400" cy="1143000"/>
          </a:xfrm>
        </p:spPr>
        <p:txBody>
          <a:bodyPr/>
          <a:lstStyle/>
          <a:p>
            <a:r>
              <a:rPr lang="en-US" dirty="0"/>
              <a:t>Presenters</a:t>
            </a:r>
          </a:p>
        </p:txBody>
      </p:sp>
      <p:sp>
        <p:nvSpPr>
          <p:cNvPr id="4" name="Content Placeholder 2">
            <a:extLst>
              <a:ext uri="{FF2B5EF4-FFF2-40B4-BE49-F238E27FC236}">
                <a16:creationId xmlns:a16="http://schemas.microsoft.com/office/drawing/2014/main" id="{C8650FFF-EBD7-A97D-DDB1-C70F89E147DA}"/>
              </a:ext>
            </a:extLst>
          </p:cNvPr>
          <p:cNvSpPr txBox="1">
            <a:spLocks/>
          </p:cNvSpPr>
          <p:nvPr/>
        </p:nvSpPr>
        <p:spPr bwMode="auto">
          <a:xfrm>
            <a:off x="4178300" y="1137171"/>
            <a:ext cx="35941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Tx/>
              <a:buBlip>
                <a:blip r:embed="rId3">
                  <a:extLst>
                    <a:ext uri="{837473B0-CC2E-450A-ABE3-18F120FF3D39}">
                      <a1611:picAttrSrcUrl xmlns:a1611="http://schemas.microsoft.com/office/drawing/2016/11/main" r:id="rId4"/>
                    </a:ext>
                  </a:extLst>
                </a:blip>
              </a:buBlip>
              <a:defRPr sz="3200">
                <a:solidFill>
                  <a:schemeClr val="tx1"/>
                </a:solidFill>
                <a:latin typeface="+mn-lt"/>
                <a:ea typeface="+mn-ea"/>
                <a:cs typeface="+mn-cs"/>
              </a:defRPr>
            </a:lvl1pPr>
            <a:lvl2pPr marL="742950" indent="-285750" algn="l" rtl="0" eaLnBrk="1" fontAlgn="base" hangingPunct="1">
              <a:spcBef>
                <a:spcPct val="20000"/>
              </a:spcBef>
              <a:spcAft>
                <a:spcPct val="0"/>
              </a:spcAft>
              <a:buFontTx/>
              <a:buBlip>
                <a:blip r:embed="rId3">
                  <a:extLst>
                    <a:ext uri="{837473B0-CC2E-450A-ABE3-18F120FF3D39}">
                      <a1611:picAttrSrcUrl xmlns:a1611="http://schemas.microsoft.com/office/drawing/2016/11/main" r:id="rId4"/>
                    </a:ext>
                  </a:extLst>
                </a:blip>
              </a:buBlip>
              <a:defRPr sz="2400">
                <a:solidFill>
                  <a:schemeClr val="tx1"/>
                </a:solidFill>
                <a:latin typeface="+mn-lt"/>
              </a:defRPr>
            </a:lvl2pPr>
            <a:lvl3pPr marL="1143000" indent="-228600" algn="l" rtl="0" eaLnBrk="1" fontAlgn="base" hangingPunct="1">
              <a:spcBef>
                <a:spcPct val="20000"/>
              </a:spcBef>
              <a:spcAft>
                <a:spcPct val="0"/>
              </a:spcAft>
              <a:buFontTx/>
              <a:buBlip>
                <a:blip r:embed="rId3">
                  <a:extLst>
                    <a:ext uri="{837473B0-CC2E-450A-ABE3-18F120FF3D39}">
                      <a1611:picAttrSrcUrl xmlns:a1611="http://schemas.microsoft.com/office/drawing/2016/11/main" r:id="rId4"/>
                    </a:ext>
                  </a:extLst>
                </a:blip>
              </a:buBlip>
              <a:defRPr sz="1600">
                <a:solidFill>
                  <a:schemeClr val="tx1"/>
                </a:solidFill>
                <a:latin typeface="+mn-lt"/>
              </a:defRPr>
            </a:lvl3pPr>
            <a:lvl4pPr marL="1600200" indent="-228600" algn="l" rtl="0" eaLnBrk="1" fontAlgn="base" hangingPunct="1">
              <a:spcBef>
                <a:spcPct val="20000"/>
              </a:spcBef>
              <a:spcAft>
                <a:spcPct val="0"/>
              </a:spcAft>
              <a:buFontTx/>
              <a:buBlip>
                <a:blip r:embed="rId3">
                  <a:extLst>
                    <a:ext uri="{837473B0-CC2E-450A-ABE3-18F120FF3D39}">
                      <a1611:picAttrSrcUrl xmlns:a1611="http://schemas.microsoft.com/office/drawing/2016/11/main" r:id="rId4"/>
                    </a:ext>
                  </a:extLst>
                </a:blip>
              </a:buBlip>
              <a:defRPr sz="1400">
                <a:solidFill>
                  <a:schemeClr val="tx1"/>
                </a:solidFill>
                <a:latin typeface="+mn-lt"/>
              </a:defRPr>
            </a:lvl4pPr>
            <a:lvl5pPr marL="2057400" indent="-228600" algn="l" rtl="0" eaLnBrk="1" fontAlgn="base" hangingPunct="1">
              <a:spcBef>
                <a:spcPct val="20000"/>
              </a:spcBef>
              <a:spcAft>
                <a:spcPct val="0"/>
              </a:spcAft>
              <a:buFontTx/>
              <a:buBlip>
                <a:blip r:embed="rId3">
                  <a:extLst>
                    <a:ext uri="{837473B0-CC2E-450A-ABE3-18F120FF3D39}">
                      <a1611:picAttrSrcUrl xmlns:a1611="http://schemas.microsoft.com/office/drawing/2016/11/main" r:id="rId4"/>
                    </a:ext>
                  </a:extLst>
                </a:blip>
              </a:buBlip>
              <a:defRPr sz="1200">
                <a:solidFill>
                  <a:schemeClr val="tx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Tx/>
              <a:buBlip>
                <a:blip r:embed="rId3">
                  <a:extLst>
                    <a:ext uri="{837473B0-CC2E-450A-ABE3-18F120FF3D39}">
                      <a1611:picAttrSrcUrl xmlns:a1611="http://schemas.microsoft.com/office/drawing/2016/11/main" r:id="rId4"/>
                    </a:ext>
                  </a:extLst>
                </a:blip>
              </a:buBlip>
              <a:tabLst/>
              <a:defRPr/>
            </a:pPr>
            <a:r>
              <a:rPr kumimoji="0" lang="en-US" sz="3200" b="0" i="0" u="none" strike="noStrike" kern="0" cap="none" spc="0" normalizeH="0" baseline="0" noProof="0" dirty="0">
                <a:ln>
                  <a:noFill/>
                </a:ln>
                <a:solidFill>
                  <a:srgbClr val="000000"/>
                </a:solidFill>
                <a:effectLst/>
                <a:uLnTx/>
                <a:uFillTx/>
                <a:latin typeface="Trump Mediaeval"/>
                <a:ea typeface="+mn-ea"/>
                <a:cs typeface="+mn-cs"/>
              </a:rPr>
              <a:t>Matthew Handley</a:t>
            </a:r>
          </a:p>
        </p:txBody>
      </p:sp>
      <p:sp>
        <p:nvSpPr>
          <p:cNvPr id="6" name="TextBox 5">
            <a:extLst>
              <a:ext uri="{FF2B5EF4-FFF2-40B4-BE49-F238E27FC236}">
                <a16:creationId xmlns:a16="http://schemas.microsoft.com/office/drawing/2014/main" id="{5E1F7CFF-C538-681D-9EE5-C6F91F5C7A43}"/>
              </a:ext>
            </a:extLst>
          </p:cNvPr>
          <p:cNvSpPr txBox="1"/>
          <p:nvPr/>
        </p:nvSpPr>
        <p:spPr>
          <a:xfrm>
            <a:off x="2888647" y="1714505"/>
            <a:ext cx="64147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Trump Mediaeval"/>
              </a:rPr>
              <a:t>Evangelization and Faith Formation Director, Diocese of Marquette</a:t>
            </a:r>
            <a:endParaRPr kumimoji="0" lang="en-US" sz="1800" b="0" i="0" u="none" strike="noStrike" kern="1200" cap="none" spc="0" normalizeH="0" baseline="0" noProof="0" dirty="0">
              <a:ln>
                <a:noFill/>
              </a:ln>
              <a:solidFill>
                <a:srgbClr val="000000"/>
              </a:solidFill>
              <a:effectLst/>
              <a:uLnTx/>
              <a:uFillTx/>
              <a:latin typeface="Trump Mediaeval"/>
              <a:ea typeface="+mn-ea"/>
              <a:cs typeface="+mn-cs"/>
            </a:endParaRPr>
          </a:p>
        </p:txBody>
      </p:sp>
      <p:pic>
        <p:nvPicPr>
          <p:cNvPr id="7" name="Picture 6">
            <a:extLst>
              <a:ext uri="{FF2B5EF4-FFF2-40B4-BE49-F238E27FC236}">
                <a16:creationId xmlns:a16="http://schemas.microsoft.com/office/drawing/2014/main" id="{4F304948-7B8A-7192-BDB9-2BA0C9FC08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216400" y="1550437"/>
            <a:ext cx="3200400" cy="4267200"/>
          </a:xfrm>
          <a:prstGeom prst="rect">
            <a:avLst/>
          </a:prstGeom>
        </p:spPr>
      </p:pic>
    </p:spTree>
    <p:extLst>
      <p:ext uri="{BB962C8B-B14F-4D97-AF65-F5344CB8AC3E}">
        <p14:creationId xmlns:p14="http://schemas.microsoft.com/office/powerpoint/2010/main" val="24689206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Heart of the Gospel Retreat</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143000" y="1676400"/>
            <a:ext cx="9982200" cy="4572000"/>
          </a:xfrm>
        </p:spPr>
        <p:txBody>
          <a:bodyPr/>
          <a:lstStyle/>
          <a:p>
            <a:pPr marL="0" indent="0" algn="ctr">
              <a:buNone/>
            </a:pPr>
            <a:r>
              <a:rPr lang="en-US" sz="6600" b="1" dirty="0"/>
              <a:t>A retreat can be a radically rejuvenating event!</a:t>
            </a:r>
          </a:p>
          <a:p>
            <a:pPr marL="0" indent="0">
              <a:buNone/>
            </a:pPr>
            <a:endParaRPr lang="en-US" sz="2400" b="1" dirty="0"/>
          </a:p>
          <a:p>
            <a:pPr marL="0" indent="0" algn="ctr">
              <a:buNone/>
            </a:pPr>
            <a:r>
              <a:rPr lang="en-US" sz="3800" b="1" dirty="0"/>
              <a:t>These retreats can also be the thing that spreads awareness of Cor throughout our jurisdiction.</a:t>
            </a:r>
          </a:p>
        </p:txBody>
      </p:sp>
    </p:spTree>
    <p:extLst>
      <p:ext uri="{BB962C8B-B14F-4D97-AF65-F5344CB8AC3E}">
        <p14:creationId xmlns:p14="http://schemas.microsoft.com/office/powerpoint/2010/main" val="3272983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Retreat Planning</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76400"/>
            <a:ext cx="9753600" cy="4114800"/>
          </a:xfrm>
        </p:spPr>
        <p:txBody>
          <a:bodyPr/>
          <a:lstStyle/>
          <a:p>
            <a:r>
              <a:rPr lang="en-US" dirty="0"/>
              <a:t>Start with your Pastor</a:t>
            </a:r>
          </a:p>
          <a:p>
            <a:pPr lvl="1"/>
            <a:r>
              <a:rPr lang="en-US" dirty="0"/>
              <a:t>If possible, choose multiple dates that could work to make collaboration with other Parishes easier</a:t>
            </a:r>
          </a:p>
          <a:p>
            <a:pPr lvl="1"/>
            <a:r>
              <a:rPr lang="en-US" dirty="0"/>
              <a:t>Dates should be a minimum of 2 months out, preferably 3+ months.</a:t>
            </a:r>
          </a:p>
          <a:p>
            <a:r>
              <a:rPr lang="en-US" dirty="0"/>
              <a:t>Contact your Diocesan EFF Coordinator</a:t>
            </a:r>
          </a:p>
          <a:p>
            <a:pPr lvl="1"/>
            <a:r>
              <a:rPr lang="en-US" dirty="0"/>
              <a:t>DEFF will make SDDR and DDs aware</a:t>
            </a:r>
          </a:p>
          <a:p>
            <a:pPr lvl="1"/>
            <a:r>
              <a:rPr lang="en-US" dirty="0"/>
              <a:t>DEFF will help coordinate with neighboring council leadership</a:t>
            </a:r>
          </a:p>
        </p:txBody>
      </p:sp>
    </p:spTree>
    <p:extLst>
      <p:ext uri="{BB962C8B-B14F-4D97-AF65-F5344CB8AC3E}">
        <p14:creationId xmlns:p14="http://schemas.microsoft.com/office/powerpoint/2010/main" val="25507655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Retreat Planning</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76400"/>
            <a:ext cx="9753600" cy="4114800"/>
          </a:xfrm>
        </p:spPr>
        <p:txBody>
          <a:bodyPr/>
          <a:lstStyle/>
          <a:p>
            <a:r>
              <a:rPr lang="en-US" dirty="0"/>
              <a:t>8 weeks to Retreat</a:t>
            </a:r>
          </a:p>
          <a:p>
            <a:pPr lvl="1"/>
            <a:r>
              <a:rPr lang="en-US" dirty="0"/>
              <a:t>Have a date and time secured</a:t>
            </a:r>
          </a:p>
          <a:p>
            <a:pPr lvl="1"/>
            <a:r>
              <a:rPr lang="en-US" dirty="0"/>
              <a:t>Have a venue reserved</a:t>
            </a:r>
          </a:p>
          <a:p>
            <a:pPr lvl="2"/>
            <a:r>
              <a:rPr lang="en-US" dirty="0"/>
              <a:t>Single room seating for the whole group </a:t>
            </a:r>
          </a:p>
          <a:p>
            <a:pPr lvl="2"/>
            <a:r>
              <a:rPr lang="en-US" dirty="0"/>
              <a:t>A/V capabilities for the large group</a:t>
            </a:r>
          </a:p>
          <a:p>
            <a:pPr lvl="2"/>
            <a:r>
              <a:rPr lang="en-US" dirty="0"/>
              <a:t>Enough breakout rooms/areas to accommodate everyone in groups of approx. 8 -12 men</a:t>
            </a:r>
          </a:p>
          <a:p>
            <a:pPr lvl="2"/>
            <a:r>
              <a:rPr lang="en-US" dirty="0"/>
              <a:t>Space for beverages and snacks to be displayed throughout</a:t>
            </a:r>
          </a:p>
          <a:p>
            <a:pPr lvl="2"/>
            <a:r>
              <a:rPr lang="en-US" dirty="0"/>
              <a:t>Space to serve everyone lunch</a:t>
            </a:r>
          </a:p>
          <a:p>
            <a:pPr lvl="1"/>
            <a:r>
              <a:rPr lang="en-US" dirty="0"/>
              <a:t>Be scheduled for a pulpit announcement within the next 2 weeks</a:t>
            </a:r>
          </a:p>
          <a:p>
            <a:pPr lvl="2"/>
            <a:r>
              <a:rPr lang="en-US" dirty="0"/>
              <a:t>Ask your neighboring councils to do the same</a:t>
            </a:r>
          </a:p>
          <a:p>
            <a:pPr marL="914400" lvl="2" indent="0">
              <a:buNone/>
            </a:pPr>
            <a:endParaRPr lang="en-US" dirty="0"/>
          </a:p>
        </p:txBody>
      </p:sp>
    </p:spTree>
    <p:extLst>
      <p:ext uri="{BB962C8B-B14F-4D97-AF65-F5344CB8AC3E}">
        <p14:creationId xmlns:p14="http://schemas.microsoft.com/office/powerpoint/2010/main" val="10085172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Retreat Planning</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990600" y="1447800"/>
            <a:ext cx="10210800" cy="4038600"/>
          </a:xfrm>
        </p:spPr>
        <p:txBody>
          <a:bodyPr/>
          <a:lstStyle/>
          <a:p>
            <a:r>
              <a:rPr lang="en-US" dirty="0"/>
              <a:t>7 weeks to Retreat</a:t>
            </a:r>
          </a:p>
          <a:p>
            <a:pPr lvl="1"/>
            <a:r>
              <a:rPr lang="en-US" dirty="0"/>
              <a:t>Finalize catering for the event</a:t>
            </a:r>
          </a:p>
          <a:p>
            <a:pPr lvl="2"/>
            <a:r>
              <a:rPr lang="en-US" dirty="0"/>
              <a:t>Suggestion: lock in number as close to retreat date as possible</a:t>
            </a:r>
          </a:p>
          <a:p>
            <a:pPr lvl="1"/>
            <a:r>
              <a:rPr lang="en-US" dirty="0"/>
              <a:t>Final approval of the printed marketing and pulpit announcement script</a:t>
            </a:r>
          </a:p>
          <a:p>
            <a:pPr lvl="2"/>
            <a:r>
              <a:rPr lang="en-US" dirty="0"/>
              <a:t>Theme and speaker, front and center</a:t>
            </a:r>
          </a:p>
          <a:p>
            <a:pPr lvl="2"/>
            <a:r>
              <a:rPr lang="en-US" dirty="0"/>
              <a:t>Are you charging to cover the cost of lunch? If so, how are you collecting money? Link/QR Code</a:t>
            </a:r>
          </a:p>
          <a:p>
            <a:pPr lvl="2"/>
            <a:r>
              <a:rPr lang="en-US" dirty="0"/>
              <a:t>Communicate the max capacity of the event</a:t>
            </a:r>
          </a:p>
          <a:p>
            <a:pPr lvl="2"/>
            <a:r>
              <a:rPr lang="en-US" dirty="0"/>
              <a:t>Communicate the deadline to sign up</a:t>
            </a:r>
          </a:p>
          <a:p>
            <a:pPr lvl="2"/>
            <a:r>
              <a:rPr lang="en-US" dirty="0"/>
              <a:t>Communicate minimum age, generally high school</a:t>
            </a:r>
          </a:p>
          <a:p>
            <a:pPr lvl="2"/>
            <a:r>
              <a:rPr lang="en-US" dirty="0"/>
              <a:t>Link to sign up as a volunteer for the event</a:t>
            </a:r>
          </a:p>
          <a:p>
            <a:pPr lvl="1"/>
            <a:r>
              <a:rPr lang="en-US" dirty="0"/>
              <a:t>Reach out to Diocese for marketing</a:t>
            </a:r>
          </a:p>
        </p:txBody>
      </p:sp>
    </p:spTree>
    <p:extLst>
      <p:ext uri="{BB962C8B-B14F-4D97-AF65-F5344CB8AC3E}">
        <p14:creationId xmlns:p14="http://schemas.microsoft.com/office/powerpoint/2010/main" val="32762386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Retreat Planning</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990600" y="1447800"/>
            <a:ext cx="10210800" cy="4038600"/>
          </a:xfrm>
        </p:spPr>
        <p:txBody>
          <a:bodyPr/>
          <a:lstStyle/>
          <a:p>
            <a:r>
              <a:rPr lang="en-US" dirty="0"/>
              <a:t>7 weeks to Retreat (continued)</a:t>
            </a:r>
          </a:p>
          <a:p>
            <a:pPr lvl="1"/>
            <a:r>
              <a:rPr lang="en-US" dirty="0"/>
              <a:t>Volunteers needed</a:t>
            </a:r>
          </a:p>
          <a:p>
            <a:pPr lvl="2"/>
            <a:r>
              <a:rPr lang="en-US" dirty="0"/>
              <a:t>Set up team</a:t>
            </a:r>
          </a:p>
          <a:p>
            <a:pPr lvl="2"/>
            <a:r>
              <a:rPr lang="en-US" dirty="0"/>
              <a:t>Check-in team</a:t>
            </a:r>
          </a:p>
          <a:p>
            <a:pPr lvl="2"/>
            <a:r>
              <a:rPr lang="en-US" dirty="0"/>
              <a:t>Refreshment set-up, monitor, clean-up</a:t>
            </a:r>
          </a:p>
          <a:p>
            <a:pPr lvl="2"/>
            <a:r>
              <a:rPr lang="en-US" dirty="0"/>
              <a:t>Lunch servers</a:t>
            </a:r>
          </a:p>
          <a:p>
            <a:pPr lvl="2"/>
            <a:r>
              <a:rPr lang="en-US" dirty="0"/>
              <a:t>Small group facilitators</a:t>
            </a:r>
          </a:p>
          <a:p>
            <a:pPr lvl="2"/>
            <a:r>
              <a:rPr lang="en-US" dirty="0">
                <a:highlight>
                  <a:srgbClr val="FFFF00"/>
                </a:highlight>
              </a:rPr>
              <a:t>COR info team</a:t>
            </a:r>
          </a:p>
          <a:p>
            <a:pPr lvl="2"/>
            <a:r>
              <a:rPr lang="en-US" dirty="0"/>
              <a:t>Clean up team</a:t>
            </a:r>
          </a:p>
          <a:p>
            <a:pPr lvl="2"/>
            <a:r>
              <a:rPr lang="en-US" dirty="0"/>
              <a:t>Tear down team</a:t>
            </a:r>
          </a:p>
        </p:txBody>
      </p:sp>
      <p:pic>
        <p:nvPicPr>
          <p:cNvPr id="1026" name="Picture 2" descr="Encourage Strong Teamwork to Ensure Project Success | LMA-Consulting Group,  a supply chain consulting firm">
            <a:extLst>
              <a:ext uri="{FF2B5EF4-FFF2-40B4-BE49-F238E27FC236}">
                <a16:creationId xmlns:a16="http://schemas.microsoft.com/office/drawing/2014/main" id="{13C9AE04-CC70-54E9-CB44-74364F6FEF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2152650"/>
            <a:ext cx="4257675"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8122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Retreat Planning</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76400"/>
            <a:ext cx="9753600" cy="4114800"/>
          </a:xfrm>
        </p:spPr>
        <p:txBody>
          <a:bodyPr/>
          <a:lstStyle/>
          <a:p>
            <a:r>
              <a:rPr lang="en-US" dirty="0"/>
              <a:t>7 weeks to Retreat (continued)</a:t>
            </a:r>
          </a:p>
          <a:p>
            <a:pPr lvl="1"/>
            <a:r>
              <a:rPr lang="en-US" dirty="0"/>
              <a:t>First bulletin ad is placed</a:t>
            </a:r>
          </a:p>
          <a:p>
            <a:pPr lvl="1"/>
            <a:r>
              <a:rPr lang="en-US" dirty="0"/>
              <a:t>Social media posts/ads to start</a:t>
            </a:r>
          </a:p>
          <a:p>
            <a:pPr lvl="2"/>
            <a:r>
              <a:rPr lang="en-US" dirty="0"/>
              <a:t>Through council and Parish (if allowed)</a:t>
            </a:r>
          </a:p>
          <a:p>
            <a:pPr lvl="1"/>
            <a:r>
              <a:rPr lang="en-US" dirty="0"/>
              <a:t>Flyers passed out at Cor throughout diocese</a:t>
            </a:r>
          </a:p>
          <a:p>
            <a:pPr lvl="2"/>
            <a:r>
              <a:rPr lang="en-US" dirty="0"/>
              <a:t>DEFF will get printable flyer emailed to other CEFF Directors</a:t>
            </a:r>
          </a:p>
          <a:p>
            <a:pPr lvl="1"/>
            <a:r>
              <a:rPr lang="en-US" dirty="0"/>
              <a:t>Announcements made at council meetings</a:t>
            </a:r>
          </a:p>
          <a:p>
            <a:pPr lvl="1"/>
            <a:r>
              <a:rPr lang="en-US" dirty="0"/>
              <a:t>Posters hung on Council and Parish bulletin boards</a:t>
            </a:r>
          </a:p>
          <a:p>
            <a:pPr lvl="1"/>
            <a:r>
              <a:rPr lang="en-US" dirty="0"/>
              <a:t>First emails are sent</a:t>
            </a:r>
          </a:p>
          <a:p>
            <a:pPr lvl="2"/>
            <a:r>
              <a:rPr lang="en-US" dirty="0"/>
              <a:t>Through council, Parish, and school (if possible)</a:t>
            </a:r>
          </a:p>
        </p:txBody>
      </p:sp>
    </p:spTree>
    <p:extLst>
      <p:ext uri="{BB962C8B-B14F-4D97-AF65-F5344CB8AC3E}">
        <p14:creationId xmlns:p14="http://schemas.microsoft.com/office/powerpoint/2010/main" val="23653741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53308-DBA0-C85A-81B6-31BD6BB2DF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9C9B13-D029-54AB-ECE8-E62AFCAFEF7E}"/>
              </a:ext>
            </a:extLst>
          </p:cNvPr>
          <p:cNvSpPr>
            <a:spLocks noGrp="1"/>
          </p:cNvSpPr>
          <p:nvPr>
            <p:ph type="title"/>
          </p:nvPr>
        </p:nvSpPr>
        <p:spPr>
          <a:xfrm>
            <a:off x="812800" y="381000"/>
            <a:ext cx="10566400" cy="1143000"/>
          </a:xfrm>
        </p:spPr>
        <p:txBody>
          <a:bodyPr/>
          <a:lstStyle/>
          <a:p>
            <a:r>
              <a:rPr lang="en-US" sz="6600" dirty="0"/>
              <a:t>Retreat Planning</a:t>
            </a:r>
          </a:p>
        </p:txBody>
      </p:sp>
      <p:sp>
        <p:nvSpPr>
          <p:cNvPr id="3" name="Content Placeholder 2">
            <a:extLst>
              <a:ext uri="{FF2B5EF4-FFF2-40B4-BE49-F238E27FC236}">
                <a16:creationId xmlns:a16="http://schemas.microsoft.com/office/drawing/2014/main" id="{EAF06584-AB89-D506-0D35-43E95F3FEDE9}"/>
              </a:ext>
            </a:extLst>
          </p:cNvPr>
          <p:cNvSpPr>
            <a:spLocks noGrp="1"/>
          </p:cNvSpPr>
          <p:nvPr>
            <p:ph idx="1"/>
          </p:nvPr>
        </p:nvSpPr>
        <p:spPr>
          <a:xfrm>
            <a:off x="1219200" y="1524000"/>
            <a:ext cx="9753600" cy="4114800"/>
          </a:xfrm>
        </p:spPr>
        <p:txBody>
          <a:bodyPr/>
          <a:lstStyle/>
          <a:p>
            <a:r>
              <a:rPr lang="en-US" b="1" i="1" dirty="0"/>
              <a:t>USE THE RIGHT IMAGES.</a:t>
            </a:r>
          </a:p>
          <a:p>
            <a:pPr marL="0" indent="0">
              <a:buNone/>
            </a:pPr>
            <a:r>
              <a:rPr lang="en-US" sz="2400" b="1" i="1" dirty="0"/>
              <a:t>The emblem of our order is a trademarked image.  Supreme has very specific instructions on how it must be used.</a:t>
            </a:r>
          </a:p>
          <a:p>
            <a:pPr marL="0" indent="0">
              <a:buNone/>
            </a:pPr>
            <a:endParaRPr lang="en-US" sz="1200" b="1" i="1" dirty="0"/>
          </a:p>
          <a:p>
            <a:pPr marL="0" indent="0">
              <a:buNone/>
            </a:pPr>
            <a:r>
              <a:rPr lang="en-US" sz="2400" dirty="0"/>
              <a:t>Council Officers: You can access the </a:t>
            </a:r>
            <a:r>
              <a:rPr lang="en-US" sz="2400" u="sng" dirty="0"/>
              <a:t>official </a:t>
            </a:r>
            <a:r>
              <a:rPr lang="en-US" sz="2400" dirty="0"/>
              <a:t>emblems of the order by logging into the Supreme website, clicking Supplies Online, then clicking Asset Library.</a:t>
            </a:r>
          </a:p>
          <a:p>
            <a:pPr marL="0" indent="0">
              <a:buNone/>
            </a:pPr>
            <a:endParaRPr lang="en-US" sz="1200" b="1" i="1" dirty="0"/>
          </a:p>
          <a:p>
            <a:pPr marL="0" indent="0">
              <a:buNone/>
            </a:pPr>
            <a:r>
              <a:rPr lang="en-US" sz="2400" b="1" dirty="0"/>
              <a:t>Anyone else can find the logos </a:t>
            </a:r>
            <a:r>
              <a:rPr lang="en-US" sz="2400" b="1" i="1" dirty="0"/>
              <a:t>and the instructions on how to properly use them</a:t>
            </a:r>
            <a:r>
              <a:rPr lang="en-US" sz="2400" b="1" dirty="0"/>
              <a:t> here: https://</a:t>
            </a:r>
            <a:r>
              <a:rPr lang="en-US" sz="2400" b="1" dirty="0" err="1"/>
              <a:t>www.kofc.org</a:t>
            </a:r>
            <a:r>
              <a:rPr lang="en-US" sz="2400" b="1" dirty="0"/>
              <a:t>/resources/brand-assets/</a:t>
            </a:r>
          </a:p>
          <a:p>
            <a:pPr marL="0" indent="0">
              <a:buNone/>
            </a:pPr>
            <a:endParaRPr lang="en-US" sz="2400" b="1" i="1" dirty="0"/>
          </a:p>
          <a:p>
            <a:pPr marL="0" indent="0">
              <a:buNone/>
            </a:pPr>
            <a:endParaRPr lang="en-US" b="1" i="1" dirty="0"/>
          </a:p>
          <a:p>
            <a:pPr marL="0" indent="0">
              <a:buNone/>
            </a:pPr>
            <a:endParaRPr lang="en-US" b="1" i="1" dirty="0"/>
          </a:p>
        </p:txBody>
      </p:sp>
    </p:spTree>
    <p:extLst>
      <p:ext uri="{BB962C8B-B14F-4D97-AF65-F5344CB8AC3E}">
        <p14:creationId xmlns:p14="http://schemas.microsoft.com/office/powerpoint/2010/main" val="33889282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Retreat Planning</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600200" y="1676400"/>
            <a:ext cx="9067800" cy="4343400"/>
          </a:xfrm>
        </p:spPr>
        <p:txBody>
          <a:bodyPr/>
          <a:lstStyle/>
          <a:p>
            <a:r>
              <a:rPr lang="en-US" dirty="0"/>
              <a:t>4 weeks to Retreat</a:t>
            </a:r>
          </a:p>
          <a:p>
            <a:pPr lvl="1"/>
            <a:r>
              <a:rPr lang="en-US" dirty="0"/>
              <a:t>Bulletin ads and social media refreshed</a:t>
            </a:r>
          </a:p>
          <a:p>
            <a:pPr lvl="2"/>
            <a:r>
              <a:rPr lang="en-US" dirty="0"/>
              <a:t>Note area of focus: “more volunteers needed”, “sign up TODAY to reserve your spot”, etc. </a:t>
            </a:r>
          </a:p>
          <a:p>
            <a:pPr lvl="1"/>
            <a:r>
              <a:rPr lang="en-US" dirty="0"/>
              <a:t>DEFF and host CEFF meet to discuss progress</a:t>
            </a:r>
          </a:p>
          <a:p>
            <a:pPr lvl="2"/>
            <a:r>
              <a:rPr lang="en-US" dirty="0"/>
              <a:t>Attendance levels, volunteer progress, feedback/questions</a:t>
            </a:r>
          </a:p>
          <a:p>
            <a:pPr lvl="2"/>
            <a:r>
              <a:rPr lang="en-US" dirty="0"/>
              <a:t>Call on neighboring CEFF, GKs, and DDs if needed</a:t>
            </a:r>
          </a:p>
          <a:p>
            <a:pPr lvl="1"/>
            <a:r>
              <a:rPr lang="en-US" dirty="0"/>
              <a:t>2</a:t>
            </a:r>
            <a:r>
              <a:rPr lang="en-US" baseline="30000" dirty="0"/>
              <a:t>nd</a:t>
            </a:r>
            <a:r>
              <a:rPr lang="en-US" dirty="0"/>
              <a:t> pulpit announcement or gathering area info table planned </a:t>
            </a:r>
          </a:p>
          <a:p>
            <a:pPr lvl="2"/>
            <a:r>
              <a:rPr lang="en-US" dirty="0"/>
              <a:t>Host council and neighboring councils </a:t>
            </a:r>
          </a:p>
          <a:p>
            <a:pPr lvl="1"/>
            <a:r>
              <a:rPr lang="en-US" dirty="0"/>
              <a:t>DEFF and all CEFF to update Cor info spreadsheet</a:t>
            </a:r>
          </a:p>
          <a:p>
            <a:pPr lvl="1"/>
            <a:r>
              <a:rPr lang="en-US" dirty="0"/>
              <a:t>Schedule short rehearsal for the retreat facilitator and all with speaking duties</a:t>
            </a:r>
          </a:p>
          <a:p>
            <a:pPr marL="457200" lvl="1" indent="0">
              <a:buNone/>
            </a:pPr>
            <a:endParaRPr lang="en-US" dirty="0"/>
          </a:p>
        </p:txBody>
      </p:sp>
    </p:spTree>
    <p:extLst>
      <p:ext uri="{BB962C8B-B14F-4D97-AF65-F5344CB8AC3E}">
        <p14:creationId xmlns:p14="http://schemas.microsoft.com/office/powerpoint/2010/main" val="38892545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Retreat Planning</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76400"/>
            <a:ext cx="9753600" cy="4724400"/>
          </a:xfrm>
        </p:spPr>
        <p:txBody>
          <a:bodyPr/>
          <a:lstStyle/>
          <a:p>
            <a:r>
              <a:rPr lang="en-US" dirty="0"/>
              <a:t>2 weeks to Retreat</a:t>
            </a:r>
          </a:p>
          <a:p>
            <a:pPr lvl="1"/>
            <a:r>
              <a:rPr lang="en-US" dirty="0"/>
              <a:t>2</a:t>
            </a:r>
            <a:r>
              <a:rPr lang="en-US" baseline="30000" dirty="0"/>
              <a:t>nd</a:t>
            </a:r>
            <a:r>
              <a:rPr lang="en-US" dirty="0"/>
              <a:t> pulpit announcement or gathering area info table completed </a:t>
            </a:r>
          </a:p>
          <a:p>
            <a:pPr lvl="1"/>
            <a:r>
              <a:rPr lang="en-US" dirty="0"/>
              <a:t>2</a:t>
            </a:r>
            <a:r>
              <a:rPr lang="en-US" baseline="30000" dirty="0"/>
              <a:t>nd</a:t>
            </a:r>
            <a:r>
              <a:rPr lang="en-US" dirty="0"/>
              <a:t> and final email is sent</a:t>
            </a:r>
          </a:p>
          <a:p>
            <a:pPr lvl="2"/>
            <a:r>
              <a:rPr lang="en-US" dirty="0"/>
              <a:t>Approaching deadline highlighted – urgent call to action</a:t>
            </a:r>
          </a:p>
          <a:p>
            <a:r>
              <a:rPr lang="en-US" dirty="0"/>
              <a:t>1 week to Retreat</a:t>
            </a:r>
          </a:p>
          <a:p>
            <a:pPr lvl="1"/>
            <a:r>
              <a:rPr lang="en-US" dirty="0"/>
              <a:t>Print Cor info spreadsheet to be handed to all attendees</a:t>
            </a:r>
          </a:p>
          <a:p>
            <a:pPr lvl="1"/>
            <a:r>
              <a:rPr lang="en-US" dirty="0"/>
              <a:t>Email itinerary and pertinent parking/building information to all registered participants</a:t>
            </a:r>
          </a:p>
          <a:p>
            <a:pPr lvl="1"/>
            <a:r>
              <a:rPr lang="en-US" dirty="0"/>
              <a:t>Ask participants to pray for the retreat, that those in attendance have a heart open to God’s presence and a desire for spiritual renewal.</a:t>
            </a:r>
          </a:p>
        </p:txBody>
      </p:sp>
    </p:spTree>
    <p:extLst>
      <p:ext uri="{BB962C8B-B14F-4D97-AF65-F5344CB8AC3E}">
        <p14:creationId xmlns:p14="http://schemas.microsoft.com/office/powerpoint/2010/main" val="11570324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228600"/>
            <a:ext cx="10566400" cy="1143000"/>
          </a:xfrm>
        </p:spPr>
        <p:txBody>
          <a:bodyPr/>
          <a:lstStyle/>
          <a:p>
            <a:r>
              <a:rPr lang="en-US" sz="6600" dirty="0"/>
              <a:t>Heart of the Gospel Retreat</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905000" y="1371600"/>
            <a:ext cx="8534400" cy="4724400"/>
          </a:xfrm>
        </p:spPr>
        <p:txBody>
          <a:bodyPr/>
          <a:lstStyle/>
          <a:p>
            <a:r>
              <a:rPr lang="en-US" dirty="0"/>
              <a:t>Name tags, agenda, building map, and small group assignments at check-in</a:t>
            </a:r>
          </a:p>
          <a:p>
            <a:r>
              <a:rPr lang="en-US" dirty="0"/>
              <a:t>Opening Prayer</a:t>
            </a:r>
          </a:p>
          <a:p>
            <a:r>
              <a:rPr lang="en-US" dirty="0"/>
              <a:t>Introduction and layout of the day</a:t>
            </a:r>
          </a:p>
          <a:p>
            <a:pPr lvl="1"/>
            <a:r>
              <a:rPr lang="en-US" dirty="0"/>
              <a:t>Agenda, building layout, etc.</a:t>
            </a:r>
          </a:p>
          <a:p>
            <a:r>
              <a:rPr lang="en-US" dirty="0"/>
              <a:t>Videos</a:t>
            </a:r>
          </a:p>
          <a:p>
            <a:r>
              <a:rPr lang="en-US" dirty="0"/>
              <a:t>Small Group Discussion</a:t>
            </a:r>
          </a:p>
          <a:p>
            <a:pPr lvl="1"/>
            <a:r>
              <a:rPr lang="en-US" dirty="0"/>
              <a:t>Volunteers and clearly marked rooms/spaces</a:t>
            </a:r>
          </a:p>
          <a:p>
            <a:r>
              <a:rPr lang="en-US" dirty="0"/>
              <a:t>Lunch</a:t>
            </a:r>
          </a:p>
        </p:txBody>
      </p:sp>
    </p:spTree>
    <p:extLst>
      <p:ext uri="{BB962C8B-B14F-4D97-AF65-F5344CB8AC3E}">
        <p14:creationId xmlns:p14="http://schemas.microsoft.com/office/powerpoint/2010/main" val="1893030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61540-2AE8-B3B5-C908-3BBCF24A4BE3}"/>
              </a:ext>
            </a:extLst>
          </p:cNvPr>
          <p:cNvSpPr>
            <a:spLocks noGrp="1"/>
          </p:cNvSpPr>
          <p:nvPr>
            <p:ph type="title"/>
          </p:nvPr>
        </p:nvSpPr>
        <p:spPr>
          <a:xfrm>
            <a:off x="373301" y="248653"/>
            <a:ext cx="9194800" cy="5867400"/>
          </a:xfrm>
        </p:spPr>
        <p:txBody>
          <a:bodyPr/>
          <a:lstStyle/>
          <a:p>
            <a:r>
              <a:rPr lang="en-US" sz="4000" dirty="0"/>
              <a:t>Thank You, EFF Directors &amp; Coordinators</a:t>
            </a:r>
            <a:br>
              <a:rPr lang="en-US" sz="2800" dirty="0"/>
            </a:br>
            <a:br>
              <a:rPr lang="en-US" sz="1400" dirty="0"/>
            </a:br>
            <a:r>
              <a:rPr lang="en-US" sz="2800" dirty="0"/>
              <a:t>On behalf of the Michigan State Council, I extend my sincere gratitude to each of you for accepting the call to serve as a EFF Director for your council. Your leadership, dedication, and commitment to supporting your councils will help strengthen the mission of the Knights of Columbus across Michigan.</a:t>
            </a:r>
            <a:br>
              <a:rPr lang="en-US" sz="2800" dirty="0"/>
            </a:br>
            <a:r>
              <a:rPr lang="en-US" sz="3200" dirty="0"/>
              <a:t>Together, we build faith, family, and fraternity.</a:t>
            </a:r>
            <a:br>
              <a:rPr lang="en-US" sz="3200" dirty="0"/>
            </a:br>
            <a:br>
              <a:rPr lang="en-US" sz="1050" dirty="0"/>
            </a:br>
            <a:r>
              <a:rPr lang="en-US" sz="2800" dirty="0"/>
              <a:t>— Charlie McCuen State Deputy</a:t>
            </a:r>
            <a:br>
              <a:rPr lang="en-US" sz="2800" dirty="0"/>
            </a:br>
            <a:endParaRPr lang="en-US" sz="2800" dirty="0"/>
          </a:p>
        </p:txBody>
      </p:sp>
      <p:pic>
        <p:nvPicPr>
          <p:cNvPr id="4" name="Google Shape;134;p11">
            <a:extLst>
              <a:ext uri="{FF2B5EF4-FFF2-40B4-BE49-F238E27FC236}">
                <a16:creationId xmlns:a16="http://schemas.microsoft.com/office/drawing/2014/main" id="{1CC489D4-1312-143F-8C4F-B6D05041F8B0}"/>
              </a:ext>
            </a:extLst>
          </p:cNvPr>
          <p:cNvPicPr preferRelativeResize="0"/>
          <p:nvPr/>
        </p:nvPicPr>
        <p:blipFill rotWithShape="1">
          <a:blip r:embed="rId3">
            <a:alphaModFix/>
          </a:blip>
          <a:srcRect/>
          <a:stretch/>
        </p:blipFill>
        <p:spPr>
          <a:xfrm>
            <a:off x="9448800" y="3228474"/>
            <a:ext cx="2655983" cy="2895600"/>
          </a:xfrm>
          <a:prstGeom prst="rect">
            <a:avLst/>
          </a:prstGeom>
          <a:noFill/>
          <a:ln>
            <a:noFill/>
          </a:ln>
        </p:spPr>
      </p:pic>
      <p:pic>
        <p:nvPicPr>
          <p:cNvPr id="5" name="Picture 4">
            <a:extLst>
              <a:ext uri="{FF2B5EF4-FFF2-40B4-BE49-F238E27FC236}">
                <a16:creationId xmlns:a16="http://schemas.microsoft.com/office/drawing/2014/main" id="{F3A8C808-80EB-806A-C6B1-BFAEEA57A20C}"/>
              </a:ext>
            </a:extLst>
          </p:cNvPr>
          <p:cNvPicPr>
            <a:picLocks noChangeAspect="1"/>
          </p:cNvPicPr>
          <p:nvPr/>
        </p:nvPicPr>
        <p:blipFill>
          <a:blip r:embed="rId4"/>
          <a:srcRect l="50958" t="33334" r="30924" b="22988"/>
          <a:stretch>
            <a:fillRect/>
          </a:stretch>
        </p:blipFill>
        <p:spPr>
          <a:xfrm>
            <a:off x="9677400" y="248653"/>
            <a:ext cx="1801717" cy="2895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4037785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228600"/>
            <a:ext cx="10566400" cy="1143000"/>
          </a:xfrm>
        </p:spPr>
        <p:txBody>
          <a:bodyPr/>
          <a:lstStyle/>
          <a:p>
            <a:r>
              <a:rPr lang="en-US" sz="6600" dirty="0"/>
              <a:t>Heart of the Gospel Retreat</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828800" y="1447800"/>
            <a:ext cx="8229600" cy="4724400"/>
          </a:xfrm>
        </p:spPr>
        <p:txBody>
          <a:bodyPr/>
          <a:lstStyle/>
          <a:p>
            <a:r>
              <a:rPr lang="en-US" dirty="0"/>
              <a:t>Videos</a:t>
            </a:r>
          </a:p>
          <a:p>
            <a:r>
              <a:rPr lang="en-US" dirty="0"/>
              <a:t>Small Group Discussion</a:t>
            </a:r>
          </a:p>
          <a:p>
            <a:pPr lvl="1"/>
            <a:r>
              <a:rPr lang="en-US" dirty="0"/>
              <a:t>Same groups as before lunch</a:t>
            </a:r>
          </a:p>
          <a:p>
            <a:r>
              <a:rPr lang="en-US" dirty="0"/>
              <a:t>Closing Comments</a:t>
            </a:r>
          </a:p>
          <a:p>
            <a:pPr lvl="1"/>
            <a:r>
              <a:rPr lang="en-US" dirty="0"/>
              <a:t>Introduction of key people</a:t>
            </a:r>
          </a:p>
          <a:p>
            <a:pPr lvl="1"/>
            <a:r>
              <a:rPr lang="en-US" dirty="0"/>
              <a:t>Brief explanation of the Cor info spreadsheet </a:t>
            </a:r>
          </a:p>
          <a:p>
            <a:pPr lvl="1"/>
            <a:r>
              <a:rPr lang="en-US" dirty="0"/>
              <a:t>THANK YOU for attending</a:t>
            </a:r>
          </a:p>
          <a:p>
            <a:r>
              <a:rPr lang="en-US" dirty="0"/>
              <a:t>Closing Prayer</a:t>
            </a:r>
          </a:p>
          <a:p>
            <a:r>
              <a:rPr lang="en-US" dirty="0"/>
              <a:t>Dismissal</a:t>
            </a:r>
          </a:p>
        </p:txBody>
      </p:sp>
    </p:spTree>
    <p:extLst>
      <p:ext uri="{BB962C8B-B14F-4D97-AF65-F5344CB8AC3E}">
        <p14:creationId xmlns:p14="http://schemas.microsoft.com/office/powerpoint/2010/main" val="31343890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2059-94BB-A1BE-B983-8D7B0D319965}"/>
              </a:ext>
            </a:extLst>
          </p:cNvPr>
          <p:cNvSpPr>
            <a:spLocks noGrp="1"/>
          </p:cNvSpPr>
          <p:nvPr>
            <p:ph type="title"/>
          </p:nvPr>
        </p:nvSpPr>
        <p:spPr>
          <a:xfrm>
            <a:off x="812800" y="381000"/>
            <a:ext cx="10566400" cy="1143000"/>
          </a:xfrm>
        </p:spPr>
        <p:txBody>
          <a:bodyPr/>
          <a:lstStyle/>
          <a:p>
            <a:r>
              <a:rPr lang="en-US" sz="6600" dirty="0"/>
              <a:t>Retreat Follow up</a:t>
            </a:r>
          </a:p>
        </p:txBody>
      </p:sp>
      <p:sp>
        <p:nvSpPr>
          <p:cNvPr id="3" name="Content Placeholder 2">
            <a:extLst>
              <a:ext uri="{FF2B5EF4-FFF2-40B4-BE49-F238E27FC236}">
                <a16:creationId xmlns:a16="http://schemas.microsoft.com/office/drawing/2014/main" id="{B0228AB1-8474-9836-CCC0-DAFFC2E48E2C}"/>
              </a:ext>
            </a:extLst>
          </p:cNvPr>
          <p:cNvSpPr>
            <a:spLocks noGrp="1"/>
          </p:cNvSpPr>
          <p:nvPr>
            <p:ph idx="1"/>
          </p:nvPr>
        </p:nvSpPr>
        <p:spPr>
          <a:xfrm>
            <a:off x="1219200" y="1676400"/>
            <a:ext cx="9753600" cy="4724400"/>
          </a:xfrm>
        </p:spPr>
        <p:txBody>
          <a:bodyPr/>
          <a:lstStyle/>
          <a:p>
            <a:r>
              <a:rPr lang="en-US" dirty="0"/>
              <a:t>Immediately following the retreat</a:t>
            </a:r>
          </a:p>
          <a:p>
            <a:pPr lvl="1"/>
            <a:r>
              <a:rPr lang="en-US" dirty="0"/>
              <a:t>Thank you emails to all participants</a:t>
            </a:r>
          </a:p>
          <a:p>
            <a:pPr lvl="2"/>
            <a:r>
              <a:rPr lang="en-US" dirty="0"/>
              <a:t>Include a digital copy of the Cor info spreadsheet</a:t>
            </a:r>
          </a:p>
          <a:p>
            <a:pPr lvl="1"/>
            <a:r>
              <a:rPr lang="en-US" dirty="0"/>
              <a:t>Thank you phone call or visit to the host Pastor</a:t>
            </a:r>
          </a:p>
          <a:p>
            <a:pPr lvl="1"/>
            <a:r>
              <a:rPr lang="en-US" dirty="0"/>
              <a:t>Thank you emails to all neighboring councils that helped spread the word</a:t>
            </a:r>
          </a:p>
          <a:p>
            <a:pPr lvl="1"/>
            <a:r>
              <a:rPr lang="en-US" dirty="0"/>
              <a:t>Thank you letters to all Parishes that helped spread the word</a:t>
            </a:r>
          </a:p>
          <a:p>
            <a:pPr lvl="1"/>
            <a:r>
              <a:rPr lang="en-US" dirty="0"/>
              <a:t>DEFF and CEFF quick meeting to note area of success and opportunity </a:t>
            </a:r>
          </a:p>
        </p:txBody>
      </p:sp>
      <p:pic>
        <p:nvPicPr>
          <p:cNvPr id="2052" name="Picture 4">
            <a:extLst>
              <a:ext uri="{FF2B5EF4-FFF2-40B4-BE49-F238E27FC236}">
                <a16:creationId xmlns:a16="http://schemas.microsoft.com/office/drawing/2014/main" id="{208BA96E-1C54-3EDC-AB63-1D97C218B8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1600" y="1638300"/>
            <a:ext cx="179070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9984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3A3A-E633-93DC-8D43-5F754A6E2A4A}"/>
              </a:ext>
            </a:extLst>
          </p:cNvPr>
          <p:cNvSpPr>
            <a:spLocks noGrp="1"/>
          </p:cNvSpPr>
          <p:nvPr>
            <p:ph type="title"/>
          </p:nvPr>
        </p:nvSpPr>
        <p:spPr>
          <a:xfrm>
            <a:off x="1219200" y="381000"/>
            <a:ext cx="9448800" cy="1143000"/>
          </a:xfrm>
        </p:spPr>
        <p:txBody>
          <a:bodyPr/>
          <a:lstStyle/>
          <a:p>
            <a:r>
              <a:rPr lang="en-US" kern="1200" dirty="0"/>
              <a:t>Questions?</a:t>
            </a:r>
          </a:p>
        </p:txBody>
      </p:sp>
      <p:pic>
        <p:nvPicPr>
          <p:cNvPr id="5" name="Content Placeholder 4" descr="A picture containing text, person, red">
            <a:extLst>
              <a:ext uri="{FF2B5EF4-FFF2-40B4-BE49-F238E27FC236}">
                <a16:creationId xmlns:a16="http://schemas.microsoft.com/office/drawing/2014/main" id="{6F1E6249-AD0A-4680-9F72-A38364B6C8B1}"/>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199506" y="1295400"/>
            <a:ext cx="5488188" cy="4114800"/>
          </a:xfrm>
        </p:spPr>
      </p:pic>
    </p:spTree>
    <p:extLst>
      <p:ext uri="{BB962C8B-B14F-4D97-AF65-F5344CB8AC3E}">
        <p14:creationId xmlns:p14="http://schemas.microsoft.com/office/powerpoint/2010/main" val="39479046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2"/>
          <p:cNvSpPr txBox="1">
            <a:spLocks noChangeArrowheads="1"/>
          </p:cNvSpPr>
          <p:nvPr/>
        </p:nvSpPr>
        <p:spPr bwMode="auto">
          <a:xfrm>
            <a:off x="1524000" y="228600"/>
            <a:ext cx="6599928" cy="1508105"/>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4400" b="1" i="1" dirty="0">
                <a:effectLst>
                  <a:outerShdw blurRad="38100" dist="38100" dir="2700000" algn="tl">
                    <a:srgbClr val="000000">
                      <a:alpha val="43137"/>
                    </a:srgbClr>
                  </a:outerShdw>
                </a:effectLst>
                <a:latin typeface="+mj-lt"/>
                <a:ea typeface="+mj-ea"/>
                <a:cs typeface="+mj-cs"/>
              </a:rPr>
              <a:t>Resources</a:t>
            </a:r>
          </a:p>
          <a:p>
            <a:r>
              <a:rPr lang="en-US" sz="2400" b="1" i="1" dirty="0"/>
              <a:t>You don’t have to “know” everything.</a:t>
            </a:r>
            <a:br>
              <a:rPr lang="en-US" sz="2400" b="1" i="1" dirty="0"/>
            </a:br>
            <a:r>
              <a:rPr lang="en-US" sz="2400" b="1" i="1" dirty="0"/>
              <a:t>You just need to “know” where to find the answers</a:t>
            </a:r>
            <a:endParaRPr lang="en-US" sz="2400" b="1" dirty="0">
              <a:latin typeface="Calibri" pitchFamily="34" charset="0"/>
            </a:endParaRPr>
          </a:p>
        </p:txBody>
      </p:sp>
      <p:sp>
        <p:nvSpPr>
          <p:cNvPr id="9" name="Content Placeholder 2">
            <a:extLst>
              <a:ext uri="{FF2B5EF4-FFF2-40B4-BE49-F238E27FC236}">
                <a16:creationId xmlns:a16="http://schemas.microsoft.com/office/drawing/2014/main" id="{0E8CB1A5-EE3F-4B88-9BE1-D6DFB8536055}"/>
              </a:ext>
            </a:extLst>
          </p:cNvPr>
          <p:cNvSpPr txBox="1">
            <a:spLocks/>
          </p:cNvSpPr>
          <p:nvPr/>
        </p:nvSpPr>
        <p:spPr bwMode="auto">
          <a:xfrm>
            <a:off x="1752600" y="1866900"/>
            <a:ext cx="75438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None/>
              <a:defRPr sz="3200">
                <a:solidFill>
                  <a:schemeClr val="bg1"/>
                </a:solidFill>
                <a:latin typeface="+mn-lt"/>
                <a:ea typeface="+mn-ea"/>
                <a:cs typeface="+mn-cs"/>
              </a:defRPr>
            </a:lvl1pPr>
            <a:lvl2pPr marL="457200" indent="0" algn="ctr" rtl="0" eaLnBrk="1" fontAlgn="base" hangingPunct="1">
              <a:spcBef>
                <a:spcPct val="20000"/>
              </a:spcBef>
              <a:spcAft>
                <a:spcPct val="0"/>
              </a:spcAft>
              <a:buNone/>
              <a:defRPr sz="2800">
                <a:solidFill>
                  <a:schemeClr val="bg1"/>
                </a:solidFill>
                <a:latin typeface="+mn-lt"/>
              </a:defRPr>
            </a:lvl2pPr>
            <a:lvl3pPr marL="914400" indent="0" algn="ctr" rtl="0" eaLnBrk="1" fontAlgn="base" hangingPunct="1">
              <a:spcBef>
                <a:spcPct val="20000"/>
              </a:spcBef>
              <a:spcAft>
                <a:spcPct val="0"/>
              </a:spcAft>
              <a:buNone/>
              <a:defRPr sz="2400">
                <a:solidFill>
                  <a:schemeClr val="bg1"/>
                </a:solidFill>
                <a:latin typeface="+mn-lt"/>
              </a:defRPr>
            </a:lvl3pPr>
            <a:lvl4pPr marL="1371600" indent="0" algn="ctr" rtl="0" eaLnBrk="1" fontAlgn="base" hangingPunct="1">
              <a:spcBef>
                <a:spcPct val="20000"/>
              </a:spcBef>
              <a:spcAft>
                <a:spcPct val="0"/>
              </a:spcAft>
              <a:buNone/>
              <a:defRPr sz="2000">
                <a:solidFill>
                  <a:schemeClr val="bg1"/>
                </a:solidFill>
                <a:latin typeface="+mn-lt"/>
              </a:defRPr>
            </a:lvl4pPr>
            <a:lvl5pPr marL="1828800" indent="0" algn="ctr" rtl="0" eaLnBrk="1" fontAlgn="base" hangingPunct="1">
              <a:spcBef>
                <a:spcPct val="20000"/>
              </a:spcBef>
              <a:spcAft>
                <a:spcPct val="0"/>
              </a:spcAft>
              <a:buNone/>
              <a:defRPr sz="2000">
                <a:solidFill>
                  <a:schemeClr val="bg1"/>
                </a:solidFill>
                <a:latin typeface="+mn-lt"/>
              </a:defRPr>
            </a:lvl5pPr>
            <a:lvl6pPr marL="2286000" indent="0" algn="ctr" rtl="0" eaLnBrk="1" fontAlgn="base" hangingPunct="1">
              <a:spcBef>
                <a:spcPct val="20000"/>
              </a:spcBef>
              <a:spcAft>
                <a:spcPct val="0"/>
              </a:spcAft>
              <a:buNone/>
              <a:defRPr sz="2000">
                <a:solidFill>
                  <a:schemeClr val="bg1"/>
                </a:solidFill>
                <a:latin typeface="+mn-lt"/>
              </a:defRPr>
            </a:lvl6pPr>
            <a:lvl7pPr marL="2743200" indent="0" algn="ctr" rtl="0" eaLnBrk="1" fontAlgn="base" hangingPunct="1">
              <a:spcBef>
                <a:spcPct val="20000"/>
              </a:spcBef>
              <a:spcAft>
                <a:spcPct val="0"/>
              </a:spcAft>
              <a:buNone/>
              <a:defRPr sz="2000">
                <a:solidFill>
                  <a:schemeClr val="bg1"/>
                </a:solidFill>
                <a:latin typeface="+mn-lt"/>
              </a:defRPr>
            </a:lvl7pPr>
            <a:lvl8pPr marL="3200400" indent="0" algn="ctr" rtl="0" eaLnBrk="1" fontAlgn="base" hangingPunct="1">
              <a:spcBef>
                <a:spcPct val="20000"/>
              </a:spcBef>
              <a:spcAft>
                <a:spcPct val="0"/>
              </a:spcAft>
              <a:buNone/>
              <a:defRPr sz="2000">
                <a:solidFill>
                  <a:schemeClr val="bg1"/>
                </a:solidFill>
                <a:latin typeface="+mn-lt"/>
              </a:defRPr>
            </a:lvl8pPr>
            <a:lvl9pPr marL="3657600" indent="0" algn="ctr" rtl="0" eaLnBrk="1" fontAlgn="base" hangingPunct="1">
              <a:spcBef>
                <a:spcPct val="20000"/>
              </a:spcBef>
              <a:spcAft>
                <a:spcPct val="0"/>
              </a:spcAft>
              <a:buNone/>
              <a:defRPr sz="2000">
                <a:solidFill>
                  <a:schemeClr val="bg1"/>
                </a:solidFill>
                <a:latin typeface="+mn-lt"/>
              </a:defRPr>
            </a:lvl9pPr>
          </a:lstStyle>
          <a:p>
            <a:pPr marL="514350" indent="-514350" algn="l">
              <a:spcBef>
                <a:spcPts val="0"/>
              </a:spcBef>
              <a:buFont typeface="+mj-lt"/>
              <a:buAutoNum type="arabicPeriod"/>
            </a:pPr>
            <a:r>
              <a:rPr lang="en-US" sz="2800" kern="0" dirty="0">
                <a:solidFill>
                  <a:schemeClr val="tx1"/>
                </a:solidFill>
              </a:rPr>
              <a:t>Faith In Action Manual </a:t>
            </a:r>
            <a:r>
              <a:rPr lang="en-US" sz="2400" kern="0" dirty="0">
                <a:solidFill>
                  <a:schemeClr val="tx1"/>
                </a:solidFill>
              </a:rPr>
              <a:t>(#10590</a:t>
            </a:r>
            <a:r>
              <a:rPr lang="en-US" sz="2800" kern="0" dirty="0">
                <a:solidFill>
                  <a:schemeClr val="tx1"/>
                </a:solidFill>
              </a:rPr>
              <a:t>)</a:t>
            </a:r>
          </a:p>
          <a:p>
            <a:pPr marL="514350" indent="-514350" algn="l">
              <a:spcBef>
                <a:spcPts val="0"/>
              </a:spcBef>
              <a:buFont typeface="+mj-lt"/>
              <a:buAutoNum type="arabicPeriod"/>
            </a:pPr>
            <a:r>
              <a:rPr lang="en-US" sz="2800" kern="0" dirty="0">
                <a:solidFill>
                  <a:schemeClr val="tx1"/>
                </a:solidFill>
              </a:rPr>
              <a:t>Leadership Guide (Found at MIKOFC.org)</a:t>
            </a:r>
          </a:p>
          <a:p>
            <a:pPr marL="514350" indent="-514350" algn="l">
              <a:spcBef>
                <a:spcPts val="0"/>
              </a:spcBef>
              <a:buFont typeface="+mj-lt"/>
              <a:buAutoNum type="arabicPeriod"/>
            </a:pPr>
            <a:r>
              <a:rPr lang="en-US" sz="2800" kern="0" dirty="0">
                <a:solidFill>
                  <a:schemeClr val="tx1"/>
                </a:solidFill>
              </a:rPr>
              <a:t>Supreme website (</a:t>
            </a:r>
            <a:r>
              <a:rPr lang="en-US" sz="2400" kern="0" dirty="0">
                <a:solidFill>
                  <a:schemeClr val="tx1"/>
                </a:solidFill>
              </a:rPr>
              <a:t>www.kofc.org</a:t>
            </a:r>
            <a:r>
              <a:rPr lang="en-US" sz="2800" kern="0" dirty="0">
                <a:solidFill>
                  <a:schemeClr val="tx1"/>
                </a:solidFill>
              </a:rPr>
              <a:t>)</a:t>
            </a:r>
          </a:p>
          <a:p>
            <a:pPr marL="514350" indent="-514350" algn="l">
              <a:spcBef>
                <a:spcPts val="0"/>
              </a:spcBef>
              <a:buFont typeface="+mj-lt"/>
              <a:buAutoNum type="arabicPeriod"/>
            </a:pPr>
            <a:r>
              <a:rPr lang="en-US" sz="2800" kern="0" dirty="0">
                <a:solidFill>
                  <a:schemeClr val="tx1"/>
                </a:solidFill>
              </a:rPr>
              <a:t>State website (</a:t>
            </a:r>
            <a:r>
              <a:rPr lang="en-US" sz="2400" kern="0" dirty="0">
                <a:solidFill>
                  <a:schemeClr val="tx1"/>
                </a:solidFill>
              </a:rPr>
              <a:t>www.mikofc.org</a:t>
            </a:r>
            <a:r>
              <a:rPr lang="en-US" sz="2800" kern="0" dirty="0">
                <a:solidFill>
                  <a:schemeClr val="tx1"/>
                </a:solidFill>
              </a:rPr>
              <a:t>)</a:t>
            </a:r>
          </a:p>
          <a:p>
            <a:pPr marL="514350" indent="-514350" algn="l">
              <a:spcBef>
                <a:spcPts val="0"/>
              </a:spcBef>
              <a:buFont typeface="+mj-lt"/>
              <a:buAutoNum type="arabicPeriod"/>
            </a:pPr>
            <a:r>
              <a:rPr lang="en-US" sz="2800" kern="0" dirty="0">
                <a:solidFill>
                  <a:schemeClr val="tx1"/>
                </a:solidFill>
              </a:rPr>
              <a:t>Council Officers and Past Grand Knights</a:t>
            </a:r>
          </a:p>
          <a:p>
            <a:pPr marL="514350" indent="-514350" algn="l">
              <a:spcBef>
                <a:spcPts val="0"/>
              </a:spcBef>
              <a:buFont typeface="+mj-lt"/>
              <a:buAutoNum type="arabicPeriod"/>
            </a:pPr>
            <a:r>
              <a:rPr lang="en-US" sz="2800" kern="0" dirty="0">
                <a:solidFill>
                  <a:schemeClr val="tx1"/>
                </a:solidFill>
              </a:rPr>
              <a:t>District Deputy</a:t>
            </a:r>
          </a:p>
          <a:p>
            <a:pPr marL="514350" indent="-514350" algn="l">
              <a:spcBef>
                <a:spcPts val="0"/>
              </a:spcBef>
              <a:buFont typeface="+mj-lt"/>
              <a:buAutoNum type="arabicPeriod"/>
            </a:pPr>
            <a:r>
              <a:rPr lang="en-US" sz="2800" kern="0" dirty="0">
                <a:solidFill>
                  <a:schemeClr val="tx1"/>
                </a:solidFill>
              </a:rPr>
              <a:t>State personnel</a:t>
            </a:r>
          </a:p>
        </p:txBody>
      </p:sp>
      <p:sp>
        <p:nvSpPr>
          <p:cNvPr id="7" name="TextBox 6">
            <a:extLst>
              <a:ext uri="{FF2B5EF4-FFF2-40B4-BE49-F238E27FC236}">
                <a16:creationId xmlns:a16="http://schemas.microsoft.com/office/drawing/2014/main" id="{9B4E1231-D5D8-4C45-AA33-3B40B3812BE9}"/>
              </a:ext>
            </a:extLst>
          </p:cNvPr>
          <p:cNvSpPr txBox="1"/>
          <p:nvPr/>
        </p:nvSpPr>
        <p:spPr>
          <a:xfrm>
            <a:off x="2362201" y="6019800"/>
            <a:ext cx="3950505" cy="523220"/>
          </a:xfrm>
          <a:prstGeom prst="rect">
            <a:avLst/>
          </a:prstGeom>
          <a:noFill/>
        </p:spPr>
        <p:txBody>
          <a:bodyPr wrap="none" rtlCol="0">
            <a:spAutoFit/>
          </a:bodyPr>
          <a:lstStyle/>
          <a:p>
            <a:r>
              <a:rPr lang="en-US" sz="2800" b="1" i="1" dirty="0">
                <a:ln w="6600">
                  <a:solidFill>
                    <a:schemeClr val="tx1"/>
                  </a:solidFill>
                  <a:prstDash val="solid"/>
                </a:ln>
                <a:solidFill>
                  <a:srgbClr val="FFFFFF"/>
                </a:solidFill>
                <a:effectLst>
                  <a:outerShdw dist="38100" dir="2700000" algn="tl" rotWithShape="0">
                    <a:schemeClr val="accent2"/>
                  </a:outerShdw>
                </a:effectLst>
              </a:rPr>
              <a:t>Council Program Training</a:t>
            </a:r>
          </a:p>
        </p:txBody>
      </p:sp>
      <p:pic>
        <p:nvPicPr>
          <p:cNvPr id="2" name="Picture 1">
            <a:extLst>
              <a:ext uri="{FF2B5EF4-FFF2-40B4-BE49-F238E27FC236}">
                <a16:creationId xmlns:a16="http://schemas.microsoft.com/office/drawing/2014/main" id="{AE553364-0174-F40E-3C5D-EC2BA376769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461" b="95407" l="1500" r="95167">
                        <a14:foregroundMark x1="89500" y1="45511" x2="87333" y2="39457"/>
                        <a14:foregroundMark x1="58167" y1="81211" x2="38000" y2="85177"/>
                        <a14:foregroundMark x1="58167" y1="81002" x2="62667" y2="80167"/>
                        <a14:foregroundMark x1="63167" y1="82255" x2="53167" y2="83090"/>
                      </a14:backgroundRemoval>
                    </a14:imgEffect>
                  </a14:imgLayer>
                </a14:imgProps>
              </a:ext>
            </a:extLst>
          </a:blip>
          <a:stretch>
            <a:fillRect/>
          </a:stretch>
        </p:blipFill>
        <p:spPr>
          <a:xfrm>
            <a:off x="7923804" y="0"/>
            <a:ext cx="3811989" cy="3043238"/>
          </a:xfrm>
          <a:prstGeom prst="rect">
            <a:avLst/>
          </a:prstGeom>
        </p:spPr>
      </p:pic>
    </p:spTree>
    <p:extLst>
      <p:ext uri="{BB962C8B-B14F-4D97-AF65-F5344CB8AC3E}">
        <p14:creationId xmlns:p14="http://schemas.microsoft.com/office/powerpoint/2010/main" val="2050982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edg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edge">
                                      <p:cBhvr>
                                        <p:cTn id="12" dur="2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edge">
                                      <p:cBhvr>
                                        <p:cTn id="17" dur="2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edge">
                                      <p:cBhvr>
                                        <p:cTn id="22" dur="2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wedge">
                                      <p:cBhvr>
                                        <p:cTn id="27" dur="20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wedge">
                                      <p:cBhvr>
                                        <p:cTn id="32" dur="20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wedge">
                                      <p:cBhvr>
                                        <p:cTn id="37" dur="20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0FCFB-51A4-27E9-29F8-4EACB5DCA886}"/>
            </a:ext>
          </a:extLst>
        </p:cNvPr>
        <p:cNvGrpSpPr/>
        <p:nvPr/>
      </p:nvGrpSpPr>
      <p:grpSpPr>
        <a:xfrm>
          <a:off x="0" y="0"/>
          <a:ext cx="0" cy="0"/>
          <a:chOff x="0" y="0"/>
          <a:chExt cx="0" cy="0"/>
        </a:xfrm>
      </p:grpSpPr>
      <p:sp>
        <p:nvSpPr>
          <p:cNvPr id="13314" name="TextBox 2">
            <a:extLst>
              <a:ext uri="{FF2B5EF4-FFF2-40B4-BE49-F238E27FC236}">
                <a16:creationId xmlns:a16="http://schemas.microsoft.com/office/drawing/2014/main" id="{95411FBF-EDD3-C222-EB00-C6F4C8619179}"/>
              </a:ext>
            </a:extLst>
          </p:cNvPr>
          <p:cNvSpPr txBox="1">
            <a:spLocks noChangeArrowheads="1"/>
          </p:cNvSpPr>
          <p:nvPr/>
        </p:nvSpPr>
        <p:spPr bwMode="auto">
          <a:xfrm>
            <a:off x="1524000" y="228600"/>
            <a:ext cx="6599928" cy="1508105"/>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4400" b="1" i="1" dirty="0">
                <a:effectLst>
                  <a:outerShdw blurRad="38100" dist="38100" dir="2700000" algn="tl">
                    <a:srgbClr val="000000">
                      <a:alpha val="43137"/>
                    </a:srgbClr>
                  </a:outerShdw>
                </a:effectLst>
                <a:latin typeface="+mj-lt"/>
                <a:ea typeface="+mj-ea"/>
                <a:cs typeface="+mj-cs"/>
              </a:rPr>
              <a:t>Resources</a:t>
            </a:r>
          </a:p>
          <a:p>
            <a:r>
              <a:rPr lang="en-US" sz="2400" b="1" i="1" dirty="0"/>
              <a:t>You don’t have to “know” everything.</a:t>
            </a:r>
            <a:br>
              <a:rPr lang="en-US" sz="2400" b="1" i="1" dirty="0"/>
            </a:br>
            <a:r>
              <a:rPr lang="en-US" sz="2400" b="1" i="1" dirty="0"/>
              <a:t>You just need to “know” where to find the answers</a:t>
            </a:r>
            <a:endParaRPr lang="en-US" sz="2400" b="1" dirty="0">
              <a:latin typeface="Calibri" pitchFamily="34" charset="0"/>
            </a:endParaRPr>
          </a:p>
        </p:txBody>
      </p:sp>
      <p:sp>
        <p:nvSpPr>
          <p:cNvPr id="9" name="Content Placeholder 2">
            <a:extLst>
              <a:ext uri="{FF2B5EF4-FFF2-40B4-BE49-F238E27FC236}">
                <a16:creationId xmlns:a16="http://schemas.microsoft.com/office/drawing/2014/main" id="{E424889F-CD7D-01C8-3021-5E8FC733ADB6}"/>
              </a:ext>
            </a:extLst>
          </p:cNvPr>
          <p:cNvSpPr txBox="1">
            <a:spLocks/>
          </p:cNvSpPr>
          <p:nvPr/>
        </p:nvSpPr>
        <p:spPr bwMode="auto">
          <a:xfrm>
            <a:off x="1752600" y="1866900"/>
            <a:ext cx="75438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None/>
              <a:defRPr sz="3200">
                <a:solidFill>
                  <a:schemeClr val="bg1"/>
                </a:solidFill>
                <a:latin typeface="+mn-lt"/>
                <a:ea typeface="+mn-ea"/>
                <a:cs typeface="+mn-cs"/>
              </a:defRPr>
            </a:lvl1pPr>
            <a:lvl2pPr marL="457200" indent="0" algn="ctr" rtl="0" eaLnBrk="1" fontAlgn="base" hangingPunct="1">
              <a:spcBef>
                <a:spcPct val="20000"/>
              </a:spcBef>
              <a:spcAft>
                <a:spcPct val="0"/>
              </a:spcAft>
              <a:buNone/>
              <a:defRPr sz="2800">
                <a:solidFill>
                  <a:schemeClr val="bg1"/>
                </a:solidFill>
                <a:latin typeface="+mn-lt"/>
              </a:defRPr>
            </a:lvl2pPr>
            <a:lvl3pPr marL="914400" indent="0" algn="ctr" rtl="0" eaLnBrk="1" fontAlgn="base" hangingPunct="1">
              <a:spcBef>
                <a:spcPct val="20000"/>
              </a:spcBef>
              <a:spcAft>
                <a:spcPct val="0"/>
              </a:spcAft>
              <a:buNone/>
              <a:defRPr sz="2400">
                <a:solidFill>
                  <a:schemeClr val="bg1"/>
                </a:solidFill>
                <a:latin typeface="+mn-lt"/>
              </a:defRPr>
            </a:lvl3pPr>
            <a:lvl4pPr marL="1371600" indent="0" algn="ctr" rtl="0" eaLnBrk="1" fontAlgn="base" hangingPunct="1">
              <a:spcBef>
                <a:spcPct val="20000"/>
              </a:spcBef>
              <a:spcAft>
                <a:spcPct val="0"/>
              </a:spcAft>
              <a:buNone/>
              <a:defRPr sz="2000">
                <a:solidFill>
                  <a:schemeClr val="bg1"/>
                </a:solidFill>
                <a:latin typeface="+mn-lt"/>
              </a:defRPr>
            </a:lvl4pPr>
            <a:lvl5pPr marL="1828800" indent="0" algn="ctr" rtl="0" eaLnBrk="1" fontAlgn="base" hangingPunct="1">
              <a:spcBef>
                <a:spcPct val="20000"/>
              </a:spcBef>
              <a:spcAft>
                <a:spcPct val="0"/>
              </a:spcAft>
              <a:buNone/>
              <a:defRPr sz="2000">
                <a:solidFill>
                  <a:schemeClr val="bg1"/>
                </a:solidFill>
                <a:latin typeface="+mn-lt"/>
              </a:defRPr>
            </a:lvl5pPr>
            <a:lvl6pPr marL="2286000" indent="0" algn="ctr" rtl="0" eaLnBrk="1" fontAlgn="base" hangingPunct="1">
              <a:spcBef>
                <a:spcPct val="20000"/>
              </a:spcBef>
              <a:spcAft>
                <a:spcPct val="0"/>
              </a:spcAft>
              <a:buNone/>
              <a:defRPr sz="2000">
                <a:solidFill>
                  <a:schemeClr val="bg1"/>
                </a:solidFill>
                <a:latin typeface="+mn-lt"/>
              </a:defRPr>
            </a:lvl6pPr>
            <a:lvl7pPr marL="2743200" indent="0" algn="ctr" rtl="0" eaLnBrk="1" fontAlgn="base" hangingPunct="1">
              <a:spcBef>
                <a:spcPct val="20000"/>
              </a:spcBef>
              <a:spcAft>
                <a:spcPct val="0"/>
              </a:spcAft>
              <a:buNone/>
              <a:defRPr sz="2000">
                <a:solidFill>
                  <a:schemeClr val="bg1"/>
                </a:solidFill>
                <a:latin typeface="+mn-lt"/>
              </a:defRPr>
            </a:lvl7pPr>
            <a:lvl8pPr marL="3200400" indent="0" algn="ctr" rtl="0" eaLnBrk="1" fontAlgn="base" hangingPunct="1">
              <a:spcBef>
                <a:spcPct val="20000"/>
              </a:spcBef>
              <a:spcAft>
                <a:spcPct val="0"/>
              </a:spcAft>
              <a:buNone/>
              <a:defRPr sz="2000">
                <a:solidFill>
                  <a:schemeClr val="bg1"/>
                </a:solidFill>
                <a:latin typeface="+mn-lt"/>
              </a:defRPr>
            </a:lvl8pPr>
            <a:lvl9pPr marL="3657600" indent="0" algn="ctr" rtl="0" eaLnBrk="1" fontAlgn="base" hangingPunct="1">
              <a:spcBef>
                <a:spcPct val="20000"/>
              </a:spcBef>
              <a:spcAft>
                <a:spcPct val="0"/>
              </a:spcAft>
              <a:buNone/>
              <a:defRPr sz="2000">
                <a:solidFill>
                  <a:schemeClr val="bg1"/>
                </a:solidFill>
                <a:latin typeface="+mn-lt"/>
              </a:defRPr>
            </a:lvl9pPr>
          </a:lstStyle>
          <a:p>
            <a:pPr algn="l">
              <a:spcBef>
                <a:spcPts val="0"/>
              </a:spcBef>
            </a:pPr>
            <a:r>
              <a:rPr lang="en-US" sz="2800" kern="0" dirty="0">
                <a:solidFill>
                  <a:schemeClr val="tx1"/>
                </a:solidFill>
              </a:rPr>
              <a:t>You can always contact me!</a:t>
            </a:r>
          </a:p>
          <a:p>
            <a:pPr algn="l">
              <a:spcBef>
                <a:spcPts val="0"/>
              </a:spcBef>
            </a:pPr>
            <a:endParaRPr lang="en-US" sz="2800" kern="0" dirty="0">
              <a:solidFill>
                <a:schemeClr val="tx1"/>
              </a:solidFill>
            </a:endParaRPr>
          </a:p>
          <a:p>
            <a:pPr algn="l">
              <a:spcBef>
                <a:spcPts val="0"/>
              </a:spcBef>
            </a:pPr>
            <a:r>
              <a:rPr lang="en-US" sz="2800" kern="0" dirty="0">
                <a:solidFill>
                  <a:schemeClr val="tx1"/>
                </a:solidFill>
              </a:rPr>
              <a:t>Email: </a:t>
            </a:r>
            <a:r>
              <a:rPr lang="en-US" sz="2800" kern="0" dirty="0">
                <a:solidFill>
                  <a:schemeClr val="tx1"/>
                </a:solidFill>
                <a:hlinkClick r:id="rId3"/>
              </a:rPr>
              <a:t>m.handley@mikofc.org</a:t>
            </a:r>
            <a:endParaRPr lang="en-US" sz="2800" kern="0" dirty="0">
              <a:solidFill>
                <a:schemeClr val="tx1"/>
              </a:solidFill>
            </a:endParaRPr>
          </a:p>
          <a:p>
            <a:pPr algn="l">
              <a:spcBef>
                <a:spcPts val="0"/>
              </a:spcBef>
            </a:pPr>
            <a:r>
              <a:rPr lang="en-US" sz="2800" kern="0" dirty="0">
                <a:solidFill>
                  <a:schemeClr val="tx1"/>
                </a:solidFill>
              </a:rPr>
              <a:t>Cell: (919) 757-4088 </a:t>
            </a:r>
          </a:p>
          <a:p>
            <a:pPr algn="l">
              <a:spcBef>
                <a:spcPts val="0"/>
              </a:spcBef>
            </a:pPr>
            <a:r>
              <a:rPr lang="en-US" sz="2800" kern="0" dirty="0" err="1">
                <a:solidFill>
                  <a:schemeClr val="tx1"/>
                </a:solidFill>
              </a:rPr>
              <a:t>IshpemingKnights.org</a:t>
            </a:r>
            <a:r>
              <a:rPr lang="en-US" sz="2800" kern="0" dirty="0">
                <a:solidFill>
                  <a:schemeClr val="tx1"/>
                </a:solidFill>
              </a:rPr>
              <a:t>/Cor</a:t>
            </a:r>
          </a:p>
        </p:txBody>
      </p:sp>
      <p:sp>
        <p:nvSpPr>
          <p:cNvPr id="7" name="TextBox 6">
            <a:extLst>
              <a:ext uri="{FF2B5EF4-FFF2-40B4-BE49-F238E27FC236}">
                <a16:creationId xmlns:a16="http://schemas.microsoft.com/office/drawing/2014/main" id="{BF58D72A-7DBE-ADC5-3033-69E3260FCEFE}"/>
              </a:ext>
            </a:extLst>
          </p:cNvPr>
          <p:cNvSpPr txBox="1"/>
          <p:nvPr/>
        </p:nvSpPr>
        <p:spPr>
          <a:xfrm>
            <a:off x="2362201" y="6019800"/>
            <a:ext cx="3950505" cy="523220"/>
          </a:xfrm>
          <a:prstGeom prst="rect">
            <a:avLst/>
          </a:prstGeom>
          <a:noFill/>
        </p:spPr>
        <p:txBody>
          <a:bodyPr wrap="none" rtlCol="0">
            <a:spAutoFit/>
          </a:bodyPr>
          <a:lstStyle/>
          <a:p>
            <a:r>
              <a:rPr lang="en-US" sz="2800" b="1" i="1" dirty="0">
                <a:ln w="6600">
                  <a:solidFill>
                    <a:schemeClr val="tx1"/>
                  </a:solidFill>
                  <a:prstDash val="solid"/>
                </a:ln>
                <a:solidFill>
                  <a:srgbClr val="FFFFFF"/>
                </a:solidFill>
                <a:effectLst>
                  <a:outerShdw dist="38100" dir="2700000" algn="tl" rotWithShape="0">
                    <a:schemeClr val="accent2"/>
                  </a:outerShdw>
                </a:effectLst>
              </a:rPr>
              <a:t>Council Program Training</a:t>
            </a:r>
          </a:p>
        </p:txBody>
      </p:sp>
      <p:pic>
        <p:nvPicPr>
          <p:cNvPr id="2" name="Picture 1">
            <a:extLst>
              <a:ext uri="{FF2B5EF4-FFF2-40B4-BE49-F238E27FC236}">
                <a16:creationId xmlns:a16="http://schemas.microsoft.com/office/drawing/2014/main" id="{1F60BEAF-D5DC-8421-243F-AF17828B216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461" b="95407" l="1500" r="95167">
                        <a14:foregroundMark x1="89500" y1="45511" x2="87333" y2="39457"/>
                        <a14:foregroundMark x1="58167" y1="81211" x2="38000" y2="85177"/>
                        <a14:foregroundMark x1="58167" y1="81002" x2="62667" y2="80167"/>
                        <a14:foregroundMark x1="63167" y1="82255" x2="53167" y2="83090"/>
                      </a14:backgroundRemoval>
                    </a14:imgEffect>
                  </a14:imgLayer>
                </a14:imgProps>
              </a:ext>
            </a:extLst>
          </a:blip>
          <a:stretch>
            <a:fillRect/>
          </a:stretch>
        </p:blipFill>
        <p:spPr>
          <a:xfrm>
            <a:off x="7923804" y="0"/>
            <a:ext cx="3811989" cy="3043238"/>
          </a:xfrm>
          <a:prstGeom prst="rect">
            <a:avLst/>
          </a:prstGeom>
        </p:spPr>
      </p:pic>
    </p:spTree>
    <p:extLst>
      <p:ext uri="{BB962C8B-B14F-4D97-AF65-F5344CB8AC3E}">
        <p14:creationId xmlns:p14="http://schemas.microsoft.com/office/powerpoint/2010/main" val="29066882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edg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wedge">
                                      <p:cBhvr>
                                        <p:cTn id="12" dur="20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wedge">
                                      <p:cBhvr>
                                        <p:cTn id="17" dur="20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wedge">
                                      <p:cBhvr>
                                        <p:cTn id="22" dur="2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D05E8-2DEA-F6D7-E238-244777C9B983}"/>
              </a:ext>
            </a:extLst>
          </p:cNvPr>
          <p:cNvSpPr>
            <a:spLocks noGrp="1"/>
          </p:cNvSpPr>
          <p:nvPr>
            <p:ph type="title"/>
          </p:nvPr>
        </p:nvSpPr>
        <p:spPr>
          <a:xfrm>
            <a:off x="3733800" y="-426103"/>
            <a:ext cx="8324791" cy="2667000"/>
          </a:xfrm>
        </p:spPr>
        <p:txBody>
          <a:bodyPr/>
          <a:lstStyle/>
          <a:p>
            <a:r>
              <a:rPr lang="en-US" sz="4000" dirty="0"/>
              <a:t>Supreme Provides Additional Training</a:t>
            </a:r>
          </a:p>
        </p:txBody>
      </p:sp>
      <p:sp>
        <p:nvSpPr>
          <p:cNvPr id="7" name="TextBox 6">
            <a:extLst>
              <a:ext uri="{FF2B5EF4-FFF2-40B4-BE49-F238E27FC236}">
                <a16:creationId xmlns:a16="http://schemas.microsoft.com/office/drawing/2014/main" id="{81342FF2-EE01-F6C2-0B30-1E2C784B8708}"/>
              </a:ext>
            </a:extLst>
          </p:cNvPr>
          <p:cNvSpPr txBox="1"/>
          <p:nvPr/>
        </p:nvSpPr>
        <p:spPr>
          <a:xfrm>
            <a:off x="8662328" y="1894345"/>
            <a:ext cx="3498357" cy="3877985"/>
          </a:xfrm>
          <a:prstGeom prst="rect">
            <a:avLst/>
          </a:prstGeom>
          <a:noFill/>
        </p:spPr>
        <p:txBody>
          <a:bodyPr wrap="square">
            <a:spAutoFit/>
          </a:bodyPr>
          <a:lstStyle/>
          <a:p>
            <a:pPr marL="174625" indent="-174625">
              <a:buFont typeface="Arial" panose="020B0604020202020204" pitchFamily="34" charset="0"/>
              <a:buChar char="•"/>
              <a:defRPr/>
            </a:pPr>
            <a:r>
              <a:rPr lang="en-US" sz="2800" b="1" dirty="0"/>
              <a:t>Subscribe to the Fraternal Leader Advisory monthly update</a:t>
            </a:r>
          </a:p>
          <a:p>
            <a:pPr marL="174625" indent="-174625">
              <a:buFont typeface="Arial" panose="020B0604020202020204" pitchFamily="34" charset="0"/>
              <a:buChar char="•"/>
              <a:defRPr/>
            </a:pPr>
            <a:r>
              <a:rPr lang="en-US" sz="2800" b="1" dirty="0"/>
              <a:t>Delivered to your in box</a:t>
            </a:r>
          </a:p>
          <a:p>
            <a:pPr marL="174625" indent="-174625">
              <a:buFont typeface="Arial" panose="020B0604020202020204" pitchFamily="34" charset="0"/>
              <a:buChar char="•"/>
              <a:defRPr/>
            </a:pPr>
            <a:r>
              <a:rPr lang="en-US" sz="2400" b="1" dirty="0">
                <a:hlinkClick r:id="rId3"/>
              </a:rPr>
              <a:t>Click Here or </a:t>
            </a:r>
            <a:r>
              <a:rPr lang="en-US" b="1" dirty="0">
                <a:hlinkClick r:id="rId3"/>
              </a:rPr>
              <a:t>https://www.kofc.org/en/news-room/fraternal-leader-advisory/index.html</a:t>
            </a:r>
            <a:endParaRPr lang="en-US" sz="2400" b="1" dirty="0"/>
          </a:p>
        </p:txBody>
      </p:sp>
      <p:pic>
        <p:nvPicPr>
          <p:cNvPr id="9" name="Picture 8">
            <a:extLst>
              <a:ext uri="{FF2B5EF4-FFF2-40B4-BE49-F238E27FC236}">
                <a16:creationId xmlns:a16="http://schemas.microsoft.com/office/drawing/2014/main" id="{41F79697-176E-ED65-23E3-1EC42C39F0DE}"/>
              </a:ext>
            </a:extLst>
          </p:cNvPr>
          <p:cNvPicPr>
            <a:picLocks noChangeAspect="1"/>
          </p:cNvPicPr>
          <p:nvPr/>
        </p:nvPicPr>
        <p:blipFill>
          <a:blip r:embed="rId4"/>
          <a:stretch>
            <a:fillRect/>
          </a:stretch>
        </p:blipFill>
        <p:spPr>
          <a:xfrm>
            <a:off x="304800" y="114962"/>
            <a:ext cx="3533191" cy="66280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4A2516C0-D11C-BFCA-5E27-78F441CE117F}"/>
              </a:ext>
            </a:extLst>
          </p:cNvPr>
          <p:cNvPicPr>
            <a:picLocks noChangeAspect="1"/>
          </p:cNvPicPr>
          <p:nvPr/>
        </p:nvPicPr>
        <p:blipFill>
          <a:blip r:embed="rId5"/>
          <a:stretch>
            <a:fillRect/>
          </a:stretch>
        </p:blipFill>
        <p:spPr>
          <a:xfrm>
            <a:off x="400189" y="5118463"/>
            <a:ext cx="1465625" cy="1510937"/>
          </a:xfrm>
          <a:prstGeom prst="rect">
            <a:avLst/>
          </a:prstGeom>
        </p:spPr>
      </p:pic>
      <p:pic>
        <p:nvPicPr>
          <p:cNvPr id="11" name="Picture 10">
            <a:extLst>
              <a:ext uri="{FF2B5EF4-FFF2-40B4-BE49-F238E27FC236}">
                <a16:creationId xmlns:a16="http://schemas.microsoft.com/office/drawing/2014/main" id="{FEF66296-4498-5DD3-323C-E37A915A6E7E}"/>
              </a:ext>
            </a:extLst>
          </p:cNvPr>
          <p:cNvPicPr>
            <a:picLocks noChangeAspect="1"/>
          </p:cNvPicPr>
          <p:nvPr/>
        </p:nvPicPr>
        <p:blipFill>
          <a:blip r:embed="rId6"/>
          <a:stretch>
            <a:fillRect/>
          </a:stretch>
        </p:blipFill>
        <p:spPr>
          <a:xfrm>
            <a:off x="4086811" y="1716071"/>
            <a:ext cx="4267200" cy="42345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489967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4D7A24-568C-E51A-EBCC-C5231EFB9734}"/>
              </a:ext>
            </a:extLst>
          </p:cNvPr>
          <p:cNvSpPr txBox="1">
            <a:spLocks noChangeArrowheads="1"/>
          </p:cNvSpPr>
          <p:nvPr/>
        </p:nvSpPr>
        <p:spPr bwMode="auto">
          <a:xfrm>
            <a:off x="-228600" y="-105676"/>
            <a:ext cx="11506200" cy="707886"/>
          </a:xfrm>
          <a:prstGeom prst="rect">
            <a:avLst/>
          </a:prstGeom>
          <a:noFill/>
          <a:ln w="9525">
            <a:noFill/>
            <a:miter lim="800000"/>
            <a:headEnd/>
            <a:tailEnd/>
          </a:ln>
        </p:spPr>
        <p:txBody>
          <a:bodyPr wrap="square">
            <a:spAutoFit/>
          </a:bodyPr>
          <a:lstStyle/>
          <a:p>
            <a:pPr algn="ctr"/>
            <a:r>
              <a:rPr lang="en-US" sz="4000" b="1" i="1" dirty="0">
                <a:effectLst>
                  <a:outerShdw blurRad="38100" dist="38100" dir="2700000" algn="tl">
                    <a:srgbClr val="000000">
                      <a:alpha val="43137"/>
                    </a:srgbClr>
                  </a:outerShdw>
                </a:effectLst>
                <a:latin typeface="+mj-lt"/>
                <a:ea typeface="+mj-ea"/>
                <a:cs typeface="+mj-cs"/>
              </a:rPr>
              <a:t># 1 Resource Dan Remeika Talking Points </a:t>
            </a:r>
          </a:p>
        </p:txBody>
      </p:sp>
      <p:pic>
        <p:nvPicPr>
          <p:cNvPr id="8" name="Picture 7">
            <a:extLst>
              <a:ext uri="{FF2B5EF4-FFF2-40B4-BE49-F238E27FC236}">
                <a16:creationId xmlns:a16="http://schemas.microsoft.com/office/drawing/2014/main" id="{82E0F29C-62A8-72B8-40B6-23F1EFECF060}"/>
              </a:ext>
            </a:extLst>
          </p:cNvPr>
          <p:cNvPicPr>
            <a:picLocks noChangeAspect="1"/>
          </p:cNvPicPr>
          <p:nvPr/>
        </p:nvPicPr>
        <p:blipFill>
          <a:blip r:embed="rId3"/>
          <a:stretch>
            <a:fillRect/>
          </a:stretch>
        </p:blipFill>
        <p:spPr>
          <a:xfrm>
            <a:off x="6081710" y="3424237"/>
            <a:ext cx="28579" cy="9526"/>
          </a:xfrm>
          <a:prstGeom prst="rect">
            <a:avLst/>
          </a:prstGeom>
        </p:spPr>
      </p:pic>
      <p:pic>
        <p:nvPicPr>
          <p:cNvPr id="10" name="Picture 9">
            <a:extLst>
              <a:ext uri="{FF2B5EF4-FFF2-40B4-BE49-F238E27FC236}">
                <a16:creationId xmlns:a16="http://schemas.microsoft.com/office/drawing/2014/main" id="{C1ED2941-26B6-5BFB-5E4D-560808EB7CA8}"/>
              </a:ext>
            </a:extLst>
          </p:cNvPr>
          <p:cNvPicPr>
            <a:picLocks noChangeAspect="1"/>
          </p:cNvPicPr>
          <p:nvPr/>
        </p:nvPicPr>
        <p:blipFill>
          <a:blip r:embed="rId3"/>
          <a:stretch>
            <a:fillRect/>
          </a:stretch>
        </p:blipFill>
        <p:spPr>
          <a:xfrm>
            <a:off x="6081710" y="3424237"/>
            <a:ext cx="28579" cy="9526"/>
          </a:xfrm>
          <a:prstGeom prst="rect">
            <a:avLst/>
          </a:prstGeom>
        </p:spPr>
      </p:pic>
      <p:pic>
        <p:nvPicPr>
          <p:cNvPr id="20" name="Picture 19">
            <a:extLst>
              <a:ext uri="{FF2B5EF4-FFF2-40B4-BE49-F238E27FC236}">
                <a16:creationId xmlns:a16="http://schemas.microsoft.com/office/drawing/2014/main" id="{E0B65740-F5D8-3C8F-4DE4-F37A959DE0E4}"/>
              </a:ext>
            </a:extLst>
          </p:cNvPr>
          <p:cNvPicPr>
            <a:picLocks noChangeAspect="1"/>
          </p:cNvPicPr>
          <p:nvPr/>
        </p:nvPicPr>
        <p:blipFill>
          <a:blip r:embed="rId4"/>
          <a:stretch>
            <a:fillRect/>
          </a:stretch>
        </p:blipFill>
        <p:spPr>
          <a:xfrm>
            <a:off x="400189" y="5105400"/>
            <a:ext cx="1465625" cy="1510937"/>
          </a:xfrm>
          <a:prstGeom prst="rect">
            <a:avLst/>
          </a:prstGeom>
        </p:spPr>
      </p:pic>
      <p:pic>
        <p:nvPicPr>
          <p:cNvPr id="4" name="Picture 3">
            <a:extLst>
              <a:ext uri="{FF2B5EF4-FFF2-40B4-BE49-F238E27FC236}">
                <a16:creationId xmlns:a16="http://schemas.microsoft.com/office/drawing/2014/main" id="{480F8994-3150-FF86-7858-B33EB56E36D0}"/>
              </a:ext>
            </a:extLst>
          </p:cNvPr>
          <p:cNvPicPr>
            <a:picLocks noChangeAspect="1"/>
          </p:cNvPicPr>
          <p:nvPr/>
        </p:nvPicPr>
        <p:blipFill rotWithShape="1">
          <a:blip r:embed="rId5"/>
          <a:srcRect l="6677" t="2284" r="4608" b="4625"/>
          <a:stretch/>
        </p:blipFill>
        <p:spPr>
          <a:xfrm>
            <a:off x="1130179" y="496368"/>
            <a:ext cx="4325042" cy="5874790"/>
          </a:xfrm>
          <a:prstGeom prst="rect">
            <a:avLst/>
          </a:prstGeom>
        </p:spPr>
      </p:pic>
      <p:pic>
        <p:nvPicPr>
          <p:cNvPr id="5" name="Picture 4">
            <a:extLst>
              <a:ext uri="{FF2B5EF4-FFF2-40B4-BE49-F238E27FC236}">
                <a16:creationId xmlns:a16="http://schemas.microsoft.com/office/drawing/2014/main" id="{1F0E0EF3-723C-EC18-5B0E-B999E4029F8B}"/>
              </a:ext>
            </a:extLst>
          </p:cNvPr>
          <p:cNvPicPr>
            <a:picLocks noChangeAspect="1"/>
          </p:cNvPicPr>
          <p:nvPr/>
        </p:nvPicPr>
        <p:blipFill>
          <a:blip r:embed="rId4"/>
          <a:stretch>
            <a:fillRect/>
          </a:stretch>
        </p:blipFill>
        <p:spPr>
          <a:xfrm>
            <a:off x="381000" y="5105400"/>
            <a:ext cx="1465625" cy="1510937"/>
          </a:xfrm>
          <a:prstGeom prst="rect">
            <a:avLst/>
          </a:prstGeom>
        </p:spPr>
      </p:pic>
      <p:pic>
        <p:nvPicPr>
          <p:cNvPr id="9" name="Picture 8">
            <a:extLst>
              <a:ext uri="{FF2B5EF4-FFF2-40B4-BE49-F238E27FC236}">
                <a16:creationId xmlns:a16="http://schemas.microsoft.com/office/drawing/2014/main" id="{B84FB0A5-226D-74E6-CDEE-656668FD9CA1}"/>
              </a:ext>
            </a:extLst>
          </p:cNvPr>
          <p:cNvPicPr>
            <a:picLocks noChangeAspect="1"/>
          </p:cNvPicPr>
          <p:nvPr/>
        </p:nvPicPr>
        <p:blipFill>
          <a:blip r:embed="rId6"/>
          <a:stretch>
            <a:fillRect/>
          </a:stretch>
        </p:blipFill>
        <p:spPr>
          <a:xfrm>
            <a:off x="5455221" y="496368"/>
            <a:ext cx="3300317" cy="4456632"/>
          </a:xfrm>
          <a:prstGeom prst="rect">
            <a:avLst/>
          </a:prstGeom>
        </p:spPr>
      </p:pic>
      <p:pic>
        <p:nvPicPr>
          <p:cNvPr id="12" name="Picture 11">
            <a:extLst>
              <a:ext uri="{FF2B5EF4-FFF2-40B4-BE49-F238E27FC236}">
                <a16:creationId xmlns:a16="http://schemas.microsoft.com/office/drawing/2014/main" id="{7017791E-9725-AB60-EB2D-925E81CC3A15}"/>
              </a:ext>
            </a:extLst>
          </p:cNvPr>
          <p:cNvPicPr>
            <a:picLocks noChangeAspect="1"/>
          </p:cNvPicPr>
          <p:nvPr/>
        </p:nvPicPr>
        <p:blipFill>
          <a:blip r:embed="rId7"/>
          <a:stretch>
            <a:fillRect/>
          </a:stretch>
        </p:blipFill>
        <p:spPr>
          <a:xfrm>
            <a:off x="6591788" y="1037154"/>
            <a:ext cx="3211256" cy="4456632"/>
          </a:xfrm>
          <a:prstGeom prst="rect">
            <a:avLst/>
          </a:prstGeom>
        </p:spPr>
      </p:pic>
      <p:pic>
        <p:nvPicPr>
          <p:cNvPr id="15" name="Picture 14">
            <a:extLst>
              <a:ext uri="{FF2B5EF4-FFF2-40B4-BE49-F238E27FC236}">
                <a16:creationId xmlns:a16="http://schemas.microsoft.com/office/drawing/2014/main" id="{93BB4DD4-0099-D032-08BD-5FDE188AB1CF}"/>
              </a:ext>
            </a:extLst>
          </p:cNvPr>
          <p:cNvPicPr>
            <a:picLocks noChangeAspect="1"/>
          </p:cNvPicPr>
          <p:nvPr/>
        </p:nvPicPr>
        <p:blipFill>
          <a:blip r:embed="rId8"/>
          <a:stretch>
            <a:fillRect/>
          </a:stretch>
        </p:blipFill>
        <p:spPr>
          <a:xfrm>
            <a:off x="7639294" y="1577940"/>
            <a:ext cx="3211256" cy="4401141"/>
          </a:xfrm>
          <a:prstGeom prst="rect">
            <a:avLst/>
          </a:prstGeom>
        </p:spPr>
      </p:pic>
      <p:pic>
        <p:nvPicPr>
          <p:cNvPr id="18" name="Picture 17">
            <a:extLst>
              <a:ext uri="{FF2B5EF4-FFF2-40B4-BE49-F238E27FC236}">
                <a16:creationId xmlns:a16="http://schemas.microsoft.com/office/drawing/2014/main" id="{D9560D1E-D30B-EB0D-3A0D-CE59DFCBA70B}"/>
              </a:ext>
            </a:extLst>
          </p:cNvPr>
          <p:cNvPicPr>
            <a:picLocks noChangeAspect="1"/>
          </p:cNvPicPr>
          <p:nvPr/>
        </p:nvPicPr>
        <p:blipFill>
          <a:blip r:embed="rId9"/>
          <a:stretch>
            <a:fillRect/>
          </a:stretch>
        </p:blipFill>
        <p:spPr>
          <a:xfrm>
            <a:off x="8686800" y="2063235"/>
            <a:ext cx="3250817" cy="4553102"/>
          </a:xfrm>
          <a:prstGeom prst="rect">
            <a:avLst/>
          </a:prstGeom>
        </p:spPr>
      </p:pic>
      <p:sp>
        <p:nvSpPr>
          <p:cNvPr id="2" name="TextBox 1">
            <a:extLst>
              <a:ext uri="{FF2B5EF4-FFF2-40B4-BE49-F238E27FC236}">
                <a16:creationId xmlns:a16="http://schemas.microsoft.com/office/drawing/2014/main" id="{824F9175-C247-CE96-1CEC-E04D269217C5}"/>
              </a:ext>
            </a:extLst>
          </p:cNvPr>
          <p:cNvSpPr txBox="1"/>
          <p:nvPr/>
        </p:nvSpPr>
        <p:spPr>
          <a:xfrm rot="19855427">
            <a:off x="824725" y="3146236"/>
            <a:ext cx="10271145" cy="646331"/>
          </a:xfrm>
          <a:prstGeom prst="rect">
            <a:avLst/>
          </a:prstGeom>
          <a:noFill/>
          <a:ln w="57150">
            <a:solidFill>
              <a:srgbClr val="FF0000"/>
            </a:solidFill>
          </a:ln>
        </p:spPr>
        <p:txBody>
          <a:bodyPr wrap="none" rtlCol="0">
            <a:spAutoFit/>
          </a:bodyPr>
          <a:lstStyle/>
          <a:p>
            <a:r>
              <a:rPr lang="en-US" sz="3600" dirty="0">
                <a:solidFill>
                  <a:srgbClr val="FF0000"/>
                </a:solidFill>
              </a:rPr>
              <a:t>Ask your Grand Knight to forward this to you monthly </a:t>
            </a:r>
          </a:p>
        </p:txBody>
      </p:sp>
    </p:spTree>
    <p:extLst>
      <p:ext uri="{BB962C8B-B14F-4D97-AF65-F5344CB8AC3E}">
        <p14:creationId xmlns:p14="http://schemas.microsoft.com/office/powerpoint/2010/main" val="2265250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BC409-93D4-1082-E288-B1FDBB9986B8}"/>
              </a:ext>
            </a:extLst>
          </p:cNvPr>
          <p:cNvPicPr>
            <a:picLocks noChangeAspect="1"/>
          </p:cNvPicPr>
          <p:nvPr/>
        </p:nvPicPr>
        <p:blipFill>
          <a:blip r:embed="rId3"/>
          <a:stretch>
            <a:fillRect/>
          </a:stretch>
        </p:blipFill>
        <p:spPr>
          <a:xfrm>
            <a:off x="1389423" y="681229"/>
            <a:ext cx="3341841" cy="5935108"/>
          </a:xfrm>
          <a:prstGeom prst="rect">
            <a:avLst/>
          </a:prstGeom>
        </p:spPr>
      </p:pic>
      <p:sp>
        <p:nvSpPr>
          <p:cNvPr id="3" name="TextBox 2">
            <a:extLst>
              <a:ext uri="{FF2B5EF4-FFF2-40B4-BE49-F238E27FC236}">
                <a16:creationId xmlns:a16="http://schemas.microsoft.com/office/drawing/2014/main" id="{354D7A24-568C-E51A-EBCC-C5231EFB9734}"/>
              </a:ext>
            </a:extLst>
          </p:cNvPr>
          <p:cNvSpPr txBox="1">
            <a:spLocks noChangeArrowheads="1"/>
          </p:cNvSpPr>
          <p:nvPr/>
        </p:nvSpPr>
        <p:spPr bwMode="auto">
          <a:xfrm>
            <a:off x="1363294" y="-26657"/>
            <a:ext cx="9753600" cy="707886"/>
          </a:xfrm>
          <a:prstGeom prst="rect">
            <a:avLst/>
          </a:prstGeom>
          <a:noFill/>
          <a:ln w="9525">
            <a:noFill/>
            <a:miter lim="800000"/>
            <a:headEnd/>
            <a:tailEnd/>
          </a:ln>
        </p:spPr>
        <p:txBody>
          <a:bodyPr wrap="square">
            <a:spAutoFit/>
          </a:bodyPr>
          <a:lstStyle/>
          <a:p>
            <a:pPr algn="ctr"/>
            <a:r>
              <a:rPr lang="en-US" sz="4000" b="1" i="1" dirty="0">
                <a:effectLst>
                  <a:outerShdw blurRad="38100" dist="38100" dir="2700000" algn="tl">
                    <a:srgbClr val="000000">
                      <a:alpha val="43137"/>
                    </a:srgbClr>
                  </a:outerShdw>
                </a:effectLst>
                <a:latin typeface="+mj-lt"/>
                <a:ea typeface="+mj-ea"/>
                <a:cs typeface="+mj-cs"/>
              </a:rPr>
              <a:t>Sunday Afternoon Constant Contact</a:t>
            </a:r>
          </a:p>
        </p:txBody>
      </p:sp>
      <p:pic>
        <p:nvPicPr>
          <p:cNvPr id="2" name="Picture 1">
            <a:extLst>
              <a:ext uri="{FF2B5EF4-FFF2-40B4-BE49-F238E27FC236}">
                <a16:creationId xmlns:a16="http://schemas.microsoft.com/office/drawing/2014/main" id="{D5CF280C-4F3F-3462-A316-D69F6BC1C075}"/>
              </a:ext>
            </a:extLst>
          </p:cNvPr>
          <p:cNvPicPr>
            <a:picLocks noChangeAspect="1"/>
          </p:cNvPicPr>
          <p:nvPr/>
        </p:nvPicPr>
        <p:blipFill>
          <a:blip r:embed="rId4"/>
          <a:stretch>
            <a:fillRect/>
          </a:stretch>
        </p:blipFill>
        <p:spPr>
          <a:xfrm>
            <a:off x="400189" y="5105400"/>
            <a:ext cx="1465625" cy="1510937"/>
          </a:xfrm>
          <a:prstGeom prst="rect">
            <a:avLst/>
          </a:prstGeom>
        </p:spPr>
      </p:pic>
      <p:pic>
        <p:nvPicPr>
          <p:cNvPr id="10" name="Picture 9">
            <a:extLst>
              <a:ext uri="{FF2B5EF4-FFF2-40B4-BE49-F238E27FC236}">
                <a16:creationId xmlns:a16="http://schemas.microsoft.com/office/drawing/2014/main" id="{9FF7936A-0A37-F141-BB56-095DCC7AB2BC}"/>
              </a:ext>
            </a:extLst>
          </p:cNvPr>
          <p:cNvPicPr>
            <a:picLocks noChangeAspect="1"/>
          </p:cNvPicPr>
          <p:nvPr/>
        </p:nvPicPr>
        <p:blipFill>
          <a:blip r:embed="rId5"/>
          <a:stretch>
            <a:fillRect/>
          </a:stretch>
        </p:blipFill>
        <p:spPr>
          <a:xfrm>
            <a:off x="4800601" y="681227"/>
            <a:ext cx="3333418" cy="5935109"/>
          </a:xfrm>
          <a:prstGeom prst="rect">
            <a:avLst/>
          </a:prstGeom>
        </p:spPr>
      </p:pic>
      <p:pic>
        <p:nvPicPr>
          <p:cNvPr id="12" name="Picture 11">
            <a:extLst>
              <a:ext uri="{FF2B5EF4-FFF2-40B4-BE49-F238E27FC236}">
                <a16:creationId xmlns:a16="http://schemas.microsoft.com/office/drawing/2014/main" id="{9418D1D4-8454-BDEA-0A44-844FC9B32878}"/>
              </a:ext>
            </a:extLst>
          </p:cNvPr>
          <p:cNvPicPr>
            <a:picLocks noChangeAspect="1"/>
          </p:cNvPicPr>
          <p:nvPr/>
        </p:nvPicPr>
        <p:blipFill>
          <a:blip r:embed="rId6"/>
          <a:stretch>
            <a:fillRect/>
          </a:stretch>
        </p:blipFill>
        <p:spPr>
          <a:xfrm>
            <a:off x="8203356" y="681227"/>
            <a:ext cx="3163694" cy="5935109"/>
          </a:xfrm>
          <a:prstGeom prst="rect">
            <a:avLst/>
          </a:prstGeom>
        </p:spPr>
      </p:pic>
    </p:spTree>
    <p:extLst>
      <p:ext uri="{BB962C8B-B14F-4D97-AF65-F5344CB8AC3E}">
        <p14:creationId xmlns:p14="http://schemas.microsoft.com/office/powerpoint/2010/main" val="2954631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FACE2-48F2-800C-9CBD-E8338D57457C}"/>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F66BCA5-9227-94BF-2F6F-B1BE1BDF69A9}"/>
              </a:ext>
            </a:extLst>
          </p:cNvPr>
          <p:cNvSpPr>
            <a:spLocks noGrp="1"/>
          </p:cNvSpPr>
          <p:nvPr>
            <p:ph idx="1"/>
          </p:nvPr>
        </p:nvSpPr>
        <p:spPr>
          <a:xfrm>
            <a:off x="4343400" y="685800"/>
            <a:ext cx="7302932" cy="6705600"/>
          </a:xfrm>
        </p:spPr>
        <p:txBody>
          <a:bodyPr/>
          <a:lstStyle/>
          <a:p>
            <a:pPr marL="0" indent="0">
              <a:buNone/>
            </a:pPr>
            <a:r>
              <a:rPr lang="en-US" sz="2300" i="1" dirty="0"/>
              <a:t>We ask for the intercession of Blessed Solanus Casey, a humble servant of the poor and a model of faith, hope, and charity. Lord, help us to follow his example of trust in Your divine providence, patience in times of trial, and unwavering commitment to serving others with love. May we, like him, seek to bring Christ to the world through our actions, words, and the work we do as Knights of Columbus. Bless our councils, our parishes, and our families. Strengthen us in faith, guide us in wisdom, and fill our hearts with the same humility and joy that Blessed Solanus displayed in his service. We pray that one day, Blessed Solanus Casey may be fully recognized as a saint, and that his life continues to inspire us to do “only for the glory of God.” We ask this through Christ, our Lord. Amen.</a:t>
            </a:r>
          </a:p>
          <a:p>
            <a:pPr marL="0" indent="0">
              <a:buNone/>
            </a:pPr>
            <a:r>
              <a:rPr lang="en-US" sz="2300" i="1" dirty="0"/>
              <a:t>Vivat Jesus!</a:t>
            </a:r>
            <a:endParaRPr lang="en-US" sz="2300" dirty="0"/>
          </a:p>
        </p:txBody>
      </p:sp>
      <p:sp>
        <p:nvSpPr>
          <p:cNvPr id="10" name="TextBox 9">
            <a:extLst>
              <a:ext uri="{FF2B5EF4-FFF2-40B4-BE49-F238E27FC236}">
                <a16:creationId xmlns:a16="http://schemas.microsoft.com/office/drawing/2014/main" id="{5C723D5E-7422-1FFE-6E74-3034CB98FC24}"/>
              </a:ext>
            </a:extLst>
          </p:cNvPr>
          <p:cNvSpPr txBox="1"/>
          <p:nvPr/>
        </p:nvSpPr>
        <p:spPr>
          <a:xfrm>
            <a:off x="762000" y="-1743"/>
            <a:ext cx="10139506" cy="646331"/>
          </a:xfrm>
          <a:prstGeom prst="rect">
            <a:avLst/>
          </a:prstGeom>
          <a:noFill/>
        </p:spPr>
        <p:txBody>
          <a:bodyPr wrap="none" rtlCol="0">
            <a:spAutoFit/>
          </a:bodyPr>
          <a:lstStyle/>
          <a:p>
            <a:pPr algn="ctr" fontAlgn="base">
              <a:spcBef>
                <a:spcPct val="0"/>
              </a:spcBef>
              <a:spcAft>
                <a:spcPct val="0"/>
              </a:spcAft>
            </a:pPr>
            <a:r>
              <a:rPr lang="en-US" sz="3600" b="1" i="1" dirty="0">
                <a:effectLst>
                  <a:outerShdw blurRad="38100" dist="38100" dir="2700000" algn="tl">
                    <a:srgbClr val="000000">
                      <a:alpha val="43137"/>
                    </a:srgbClr>
                  </a:outerShdw>
                </a:effectLst>
                <a:latin typeface="+mj-lt"/>
                <a:ea typeface="+mj-ea"/>
                <a:cs typeface="+mj-cs"/>
              </a:rPr>
              <a:t>Let Us End In Closing Prayer – Blessed Solanus Casey</a:t>
            </a:r>
          </a:p>
        </p:txBody>
      </p:sp>
      <p:pic>
        <p:nvPicPr>
          <p:cNvPr id="2" name="Picture 1">
            <a:extLst>
              <a:ext uri="{FF2B5EF4-FFF2-40B4-BE49-F238E27FC236}">
                <a16:creationId xmlns:a16="http://schemas.microsoft.com/office/drawing/2014/main" id="{462D2FBC-45A3-59BE-7509-631F02FA6687}"/>
              </a:ext>
            </a:extLst>
          </p:cNvPr>
          <p:cNvPicPr>
            <a:picLocks noChangeAspect="1"/>
          </p:cNvPicPr>
          <p:nvPr/>
        </p:nvPicPr>
        <p:blipFill>
          <a:blip r:embed="rId3"/>
          <a:stretch>
            <a:fillRect/>
          </a:stretch>
        </p:blipFill>
        <p:spPr>
          <a:xfrm>
            <a:off x="946309" y="583473"/>
            <a:ext cx="3320891" cy="5791200"/>
          </a:xfrm>
          <a:prstGeom prst="rect">
            <a:avLst/>
          </a:prstGeom>
        </p:spPr>
      </p:pic>
      <p:pic>
        <p:nvPicPr>
          <p:cNvPr id="3" name="Picture 2">
            <a:extLst>
              <a:ext uri="{FF2B5EF4-FFF2-40B4-BE49-F238E27FC236}">
                <a16:creationId xmlns:a16="http://schemas.microsoft.com/office/drawing/2014/main" id="{F4183A5A-313E-651B-9E70-DB66D9846573}"/>
              </a:ext>
            </a:extLst>
          </p:cNvPr>
          <p:cNvPicPr>
            <a:picLocks noChangeAspect="1"/>
          </p:cNvPicPr>
          <p:nvPr/>
        </p:nvPicPr>
        <p:blipFill>
          <a:blip r:embed="rId4"/>
          <a:stretch>
            <a:fillRect/>
          </a:stretch>
        </p:blipFill>
        <p:spPr>
          <a:xfrm>
            <a:off x="400189" y="5118463"/>
            <a:ext cx="1465625" cy="1510937"/>
          </a:xfrm>
          <a:prstGeom prst="rect">
            <a:avLst/>
          </a:prstGeom>
        </p:spPr>
      </p:pic>
    </p:spTree>
    <p:extLst>
      <p:ext uri="{BB962C8B-B14F-4D97-AF65-F5344CB8AC3E}">
        <p14:creationId xmlns:p14="http://schemas.microsoft.com/office/powerpoint/2010/main" val="2386767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Generated image: Knights of Columbus training presentation">
            <a:extLst>
              <a:ext uri="{FF2B5EF4-FFF2-40B4-BE49-F238E27FC236}">
                <a16:creationId xmlns:a16="http://schemas.microsoft.com/office/drawing/2014/main" id="{57567C57-C6AB-BD64-98A9-2FCB49E2A4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6DDB3023-0B8D-FE1D-7F7C-55035CC1D26E}"/>
              </a:ext>
            </a:extLst>
          </p:cNvPr>
          <p:cNvPicPr>
            <a:picLocks noChangeAspect="1"/>
          </p:cNvPicPr>
          <p:nvPr/>
        </p:nvPicPr>
        <p:blipFill>
          <a:blip r:embed="rId2"/>
          <a:srcRect t="7126" b="7002"/>
          <a:stretch>
            <a:fillRect/>
          </a:stretch>
        </p:blipFill>
        <p:spPr>
          <a:xfrm>
            <a:off x="-152400" y="1"/>
            <a:ext cx="12344400" cy="6858000"/>
          </a:xfrm>
          <a:prstGeom prst="rect">
            <a:avLst/>
          </a:prstGeom>
        </p:spPr>
      </p:pic>
    </p:spTree>
    <p:extLst>
      <p:ext uri="{BB962C8B-B14F-4D97-AF65-F5344CB8AC3E}">
        <p14:creationId xmlns:p14="http://schemas.microsoft.com/office/powerpoint/2010/main" val="1767497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E746053B-2389-CE1A-5684-0657EDAF42B5}"/>
              </a:ext>
            </a:extLst>
          </p:cNvPr>
          <p:cNvGraphicFramePr>
            <a:graphicFrameLocks noGrp="1"/>
          </p:cNvGraphicFramePr>
          <p:nvPr/>
        </p:nvGraphicFramePr>
        <p:xfrm>
          <a:off x="87748" y="646748"/>
          <a:ext cx="4374579" cy="4810639"/>
        </p:xfrm>
        <a:graphic>
          <a:graphicData uri="http://schemas.openxmlformats.org/drawingml/2006/table">
            <a:tbl>
              <a:tblPr/>
              <a:tblGrid>
                <a:gridCol w="3868323">
                  <a:extLst>
                    <a:ext uri="{9D8B030D-6E8A-4147-A177-3AD203B41FA5}">
                      <a16:colId xmlns:a16="http://schemas.microsoft.com/office/drawing/2014/main" val="2010028522"/>
                    </a:ext>
                  </a:extLst>
                </a:gridCol>
                <a:gridCol w="506256">
                  <a:extLst>
                    <a:ext uri="{9D8B030D-6E8A-4147-A177-3AD203B41FA5}">
                      <a16:colId xmlns:a16="http://schemas.microsoft.com/office/drawing/2014/main" val="249765052"/>
                    </a:ext>
                  </a:extLst>
                </a:gridCol>
              </a:tblGrid>
              <a:tr h="201530">
                <a:tc>
                  <a:txBody>
                    <a:bodyPr/>
                    <a:lstStyle/>
                    <a:p>
                      <a:pPr algn="ctr" fontAlgn="ctr">
                        <a:buNone/>
                      </a:pPr>
                      <a:r>
                        <a:rPr lang="en-US" sz="1200" b="1" i="0" u="none" strike="noStrike" dirty="0">
                          <a:solidFill>
                            <a:srgbClr val="FFFFFF"/>
                          </a:solidFill>
                          <a:effectLst/>
                          <a:latin typeface="Calibri" panose="020F0502020204030204" pitchFamily="34" charset="0"/>
                        </a:rPr>
                        <a:t>Officer Training</a:t>
                      </a:r>
                    </a:p>
                  </a:txBody>
                  <a:tcPr marL="7209" marR="7209" marT="7209" marB="0" anchor="ctr">
                    <a:lnL w="1270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1F4883"/>
                    </a:solidFill>
                  </a:tcPr>
                </a:tc>
                <a:tc>
                  <a:txBody>
                    <a:bodyPr/>
                    <a:lstStyle/>
                    <a:p>
                      <a:pPr algn="ctr" fontAlgn="ctr">
                        <a:buNone/>
                      </a:pPr>
                      <a:r>
                        <a:rPr lang="en-US" sz="1200" b="1" i="0" u="none" strike="noStrike">
                          <a:solidFill>
                            <a:srgbClr val="FFFFFF"/>
                          </a:solidFill>
                          <a:effectLst/>
                          <a:latin typeface="Calibri" panose="020F0502020204030204" pitchFamily="34" charset="0"/>
                        </a:rPr>
                        <a:t>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1F4883"/>
                    </a:solidFill>
                  </a:tcPr>
                </a:tc>
                <a:extLst>
                  <a:ext uri="{0D108BD9-81ED-4DB2-BD59-A6C34878D82A}">
                    <a16:rowId xmlns:a16="http://schemas.microsoft.com/office/drawing/2014/main" val="3018686476"/>
                  </a:ext>
                </a:extLst>
              </a:tr>
              <a:tr h="201530">
                <a:tc>
                  <a:txBody>
                    <a:bodyPr/>
                    <a:lstStyle/>
                    <a:p>
                      <a:pPr algn="l" fontAlgn="ctr">
                        <a:buNone/>
                      </a:pPr>
                      <a:r>
                        <a:rPr lang="en-US" sz="1100" b="0" i="0" u="sng" strike="noStrike" dirty="0">
                          <a:solidFill>
                            <a:srgbClr val="0000FF"/>
                          </a:solidFill>
                          <a:effectLst/>
                          <a:latin typeface="Calibri" panose="020F0502020204030204" pitchFamily="34" charset="0"/>
                          <a:hlinkClick r:id="rId3"/>
                        </a:rPr>
                        <a:t>Council Officer Training</a:t>
                      </a:r>
                      <a:endParaRPr lang="en-US" sz="1100" b="0" i="0" u="sng" strike="noStrike" dirty="0">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Mar-26</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688425886"/>
                  </a:ext>
                </a:extLst>
              </a:tr>
              <a:tr h="201530">
                <a:tc>
                  <a:txBody>
                    <a:bodyPr/>
                    <a:lstStyle/>
                    <a:p>
                      <a:pPr algn="ctr" fontAlgn="ctr">
                        <a:buNone/>
                      </a:pPr>
                      <a:r>
                        <a:rPr lang="en-US" sz="1200" b="1" i="0" u="none" strike="noStrike">
                          <a:solidFill>
                            <a:srgbClr val="FFFFFF"/>
                          </a:solidFill>
                          <a:effectLst/>
                          <a:latin typeface="Calibri" panose="020F0502020204030204" pitchFamily="34" charset="0"/>
                        </a:rPr>
                        <a:t>Administration and Operations</a:t>
                      </a:r>
                    </a:p>
                  </a:txBody>
                  <a:tcPr marL="7209" marR="7209" marT="7209" marB="0" anchor="ctr">
                    <a:lnL w="1270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1F4883"/>
                    </a:solidFill>
                  </a:tcPr>
                </a:tc>
                <a:tc>
                  <a:txBody>
                    <a:bodyPr/>
                    <a:lstStyle/>
                    <a:p>
                      <a:pPr algn="ctr" fontAlgn="ctr">
                        <a:buNone/>
                      </a:pPr>
                      <a:r>
                        <a:rPr lang="en-US" sz="1200" b="1" i="0" u="none" strike="noStrike">
                          <a:solidFill>
                            <a:srgbClr val="FFFFFF"/>
                          </a:solidFill>
                          <a:effectLst/>
                          <a:latin typeface="Calibri" panose="020F0502020204030204" pitchFamily="34" charset="0"/>
                        </a:rPr>
                        <a:t>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F4883"/>
                    </a:solidFill>
                  </a:tcPr>
                </a:tc>
                <a:extLst>
                  <a:ext uri="{0D108BD9-81ED-4DB2-BD59-A6C34878D82A}">
                    <a16:rowId xmlns:a16="http://schemas.microsoft.com/office/drawing/2014/main" val="1042590114"/>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4"/>
                        </a:rPr>
                        <a:t>Building a Communications Plan</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Link</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4121880388"/>
                  </a:ext>
                </a:extLst>
              </a:tr>
              <a:tr h="176734">
                <a:tc>
                  <a:txBody>
                    <a:bodyPr/>
                    <a:lstStyle/>
                    <a:p>
                      <a:pPr algn="l" fontAlgn="ctr">
                        <a:buNone/>
                      </a:pPr>
                      <a:r>
                        <a:rPr lang="en-US" sz="1100" b="0" i="0" u="none" strike="noStrike">
                          <a:solidFill>
                            <a:srgbClr val="333333"/>
                          </a:solidFill>
                          <a:effectLst/>
                          <a:latin typeface="Calibri" panose="020F0502020204030204" pitchFamily="34" charset="0"/>
                        </a:rPr>
                        <a:t>Communication Strategies for New Councils*</a:t>
                      </a: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Soon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741996214"/>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5"/>
                        </a:rPr>
                        <a:t>Guidelines for Conducting Council Meetings</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Book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4989546"/>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6"/>
                        </a:rPr>
                        <a:t>Navigating Council Forms</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Oct-25</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4095776796"/>
                  </a:ext>
                </a:extLst>
              </a:tr>
              <a:tr h="176734">
                <a:tc>
                  <a:txBody>
                    <a:bodyPr/>
                    <a:lstStyle/>
                    <a:p>
                      <a:pPr algn="l" fontAlgn="ctr">
                        <a:buNone/>
                      </a:pPr>
                      <a:r>
                        <a:rPr lang="en-US" sz="1100" b="0" i="0" u="sng" strike="noStrike">
                          <a:solidFill>
                            <a:srgbClr val="0000FF"/>
                          </a:solidFill>
                          <a:effectLst/>
                          <a:latin typeface="Calibri" panose="020F0502020204030204" pitchFamily="34" charset="0"/>
                          <a:hlinkClick r:id="rId7"/>
                        </a:rPr>
                        <a:t>Public Relations and Publicity</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Book</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175947386"/>
                  </a:ext>
                </a:extLst>
              </a:tr>
              <a:tr h="201530">
                <a:tc>
                  <a:txBody>
                    <a:bodyPr/>
                    <a:lstStyle/>
                    <a:p>
                      <a:pPr algn="l" fontAlgn="ctr">
                        <a:buNone/>
                      </a:pPr>
                      <a:r>
                        <a:rPr lang="en-US" sz="1100" b="0" i="0" u="none" strike="noStrike">
                          <a:solidFill>
                            <a:srgbClr val="333333"/>
                          </a:solidFill>
                          <a:effectLst/>
                          <a:latin typeface="Calibri" panose="020F0502020204030204" pitchFamily="34" charset="0"/>
                        </a:rPr>
                        <a:t>Time Management</a:t>
                      </a: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Soon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666489619"/>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8"/>
                        </a:rPr>
                        <a:t>Working With Your Pastor</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Feb-25</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503617019"/>
                  </a:ext>
                </a:extLst>
              </a:tr>
              <a:tr h="201530">
                <a:tc>
                  <a:txBody>
                    <a:bodyPr/>
                    <a:lstStyle/>
                    <a:p>
                      <a:pPr algn="ctr" fontAlgn="ctr">
                        <a:buNone/>
                      </a:pPr>
                      <a:r>
                        <a:rPr lang="en-US" sz="1200" b="1" i="0" u="none" strike="noStrike">
                          <a:solidFill>
                            <a:srgbClr val="FFFFFF"/>
                          </a:solidFill>
                          <a:effectLst/>
                          <a:latin typeface="Calibri" panose="020F0502020204030204" pitchFamily="34" charset="0"/>
                        </a:rPr>
                        <a:t>Growth and Retention</a:t>
                      </a:r>
                    </a:p>
                  </a:txBody>
                  <a:tcPr marL="7209" marR="7209" marT="7209" marB="0" anchor="ctr">
                    <a:lnL w="1270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1F4883"/>
                    </a:solidFill>
                  </a:tcPr>
                </a:tc>
                <a:tc>
                  <a:txBody>
                    <a:bodyPr/>
                    <a:lstStyle/>
                    <a:p>
                      <a:pPr algn="ctr" fontAlgn="ctr">
                        <a:buNone/>
                      </a:pPr>
                      <a:r>
                        <a:rPr lang="en-US" sz="1200" b="1" i="0" u="none" strike="noStrike">
                          <a:solidFill>
                            <a:srgbClr val="FFFFFF"/>
                          </a:solidFill>
                          <a:effectLst/>
                          <a:latin typeface="Calibri" panose="020F0502020204030204" pitchFamily="34" charset="0"/>
                        </a:rPr>
                        <a:t>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F4883"/>
                    </a:solidFill>
                  </a:tcPr>
                </a:tc>
                <a:extLst>
                  <a:ext uri="{0D108BD9-81ED-4DB2-BD59-A6C34878D82A}">
                    <a16:rowId xmlns:a16="http://schemas.microsoft.com/office/drawing/2014/main" val="3618953963"/>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9"/>
                        </a:rPr>
                        <a:t>Conducting Activity Drives</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Nov-25</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429874729"/>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10"/>
                        </a:rPr>
                        <a:t>Conducting Church Drives</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Apr-25</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125280009"/>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11"/>
                        </a:rPr>
                        <a:t>Making the Most of Men’s Conferences</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Mar-25</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3824946888"/>
                  </a:ext>
                </a:extLst>
              </a:tr>
              <a:tr h="201530">
                <a:tc>
                  <a:txBody>
                    <a:bodyPr/>
                    <a:lstStyle/>
                    <a:p>
                      <a:pPr algn="ctr" fontAlgn="ctr">
                        <a:buNone/>
                      </a:pPr>
                      <a:r>
                        <a:rPr lang="en-US" sz="1200" b="1" i="0" u="none" strike="noStrike" dirty="0">
                          <a:solidFill>
                            <a:srgbClr val="FFFFFF"/>
                          </a:solidFill>
                          <a:effectLst/>
                          <a:latin typeface="Calibri" panose="020F0502020204030204" pitchFamily="34" charset="0"/>
                        </a:rPr>
                        <a:t>Programs and Engagement</a:t>
                      </a:r>
                    </a:p>
                  </a:txBody>
                  <a:tcPr marL="7209" marR="7209" marT="7209" marB="0" anchor="ctr">
                    <a:lnL w="1270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1F4883"/>
                    </a:solidFill>
                  </a:tcPr>
                </a:tc>
                <a:tc>
                  <a:txBody>
                    <a:bodyPr/>
                    <a:lstStyle/>
                    <a:p>
                      <a:pPr algn="ctr" fontAlgn="ctr">
                        <a:buNone/>
                      </a:pPr>
                      <a:r>
                        <a:rPr lang="en-US" sz="1200" b="1" i="0" u="none" strike="noStrike">
                          <a:solidFill>
                            <a:srgbClr val="FFFFFF"/>
                          </a:solidFill>
                          <a:effectLst/>
                          <a:latin typeface="Calibri" panose="020F0502020204030204" pitchFamily="34" charset="0"/>
                        </a:rPr>
                        <a:t>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F4883"/>
                    </a:solidFill>
                  </a:tcPr>
                </a:tc>
                <a:extLst>
                  <a:ext uri="{0D108BD9-81ED-4DB2-BD59-A6C34878D82A}">
                    <a16:rowId xmlns:a16="http://schemas.microsoft.com/office/drawing/2014/main" val="1366112824"/>
                  </a:ext>
                </a:extLst>
              </a:tr>
              <a:tr h="201530">
                <a:tc>
                  <a:txBody>
                    <a:bodyPr/>
                    <a:lstStyle/>
                    <a:p>
                      <a:pPr algn="l" fontAlgn="ctr">
                        <a:buNone/>
                      </a:pPr>
                      <a:r>
                        <a:rPr lang="en-US" sz="1100" b="0" i="0" u="sng" strike="noStrike" dirty="0">
                          <a:solidFill>
                            <a:srgbClr val="0000FF"/>
                          </a:solidFill>
                          <a:effectLst/>
                          <a:latin typeface="Calibri" panose="020F0502020204030204" pitchFamily="34" charset="0"/>
                          <a:hlinkClick r:id="rId12"/>
                        </a:rPr>
                        <a:t>Advertising Council Events</a:t>
                      </a:r>
                      <a:endParaRPr lang="en-US" sz="1100" b="0" i="0" u="sng" strike="noStrike" dirty="0">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Apr-25</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3900982203"/>
                  </a:ext>
                </a:extLst>
              </a:tr>
              <a:tr h="201530">
                <a:tc>
                  <a:txBody>
                    <a:bodyPr/>
                    <a:lstStyle/>
                    <a:p>
                      <a:pPr algn="l" fontAlgn="ctr">
                        <a:buNone/>
                      </a:pPr>
                      <a:r>
                        <a:rPr lang="en-US" sz="1100" b="0" i="0" u="none" strike="noStrike">
                          <a:solidFill>
                            <a:srgbClr val="333333"/>
                          </a:solidFill>
                          <a:effectLst/>
                          <a:latin typeface="Calibri" panose="020F0502020204030204" pitchFamily="34" charset="0"/>
                        </a:rPr>
                        <a:t>Conducting Successful Programs</a:t>
                      </a: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Soon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010060659"/>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13"/>
                        </a:rPr>
                        <a:t>Engaging Your Members</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Mar-25</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955124853"/>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14"/>
                        </a:rPr>
                        <a:t>Enhancing Member Experience</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Sep-24</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3925408630"/>
                  </a:ext>
                </a:extLst>
              </a:tr>
              <a:tr h="201530">
                <a:tc>
                  <a:txBody>
                    <a:bodyPr/>
                    <a:lstStyle/>
                    <a:p>
                      <a:pPr algn="l" fontAlgn="ctr">
                        <a:buNone/>
                      </a:pPr>
                      <a:r>
                        <a:rPr lang="en-US" sz="1100" b="0" i="0" u="none" strike="noStrike">
                          <a:solidFill>
                            <a:srgbClr val="333333"/>
                          </a:solidFill>
                          <a:effectLst/>
                          <a:latin typeface="Calibri" panose="020F0502020204030204" pitchFamily="34" charset="0"/>
                        </a:rPr>
                        <a:t>Integration into Parish Life*</a:t>
                      </a: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Soon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374753438"/>
                  </a:ext>
                </a:extLst>
              </a:tr>
              <a:tr h="201530">
                <a:tc>
                  <a:txBody>
                    <a:bodyPr/>
                    <a:lstStyle/>
                    <a:p>
                      <a:pPr algn="l" fontAlgn="ctr">
                        <a:buNone/>
                      </a:pPr>
                      <a:r>
                        <a:rPr lang="en-US" sz="1100" b="0" i="0" u="sng" strike="noStrike">
                          <a:solidFill>
                            <a:srgbClr val="0000FF"/>
                          </a:solidFill>
                          <a:effectLst/>
                          <a:latin typeface="Calibri" panose="020F0502020204030204" pitchFamily="34" charset="0"/>
                          <a:hlinkClick r:id="rId15"/>
                        </a:rPr>
                        <a:t>Introducing Families to the Knights</a:t>
                      </a:r>
                      <a:endParaRPr lang="en-US" sz="1100" b="0" i="0" u="sng" strike="noStrike">
                        <a:solidFill>
                          <a:srgbClr val="0000FF"/>
                        </a:solidFill>
                        <a:effectLst/>
                        <a:latin typeface="Calibri" panose="020F0502020204030204" pitchFamily="34" charset="0"/>
                      </a:endParaRP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Sep-24</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383002293"/>
                  </a:ext>
                </a:extLst>
              </a:tr>
              <a:tr h="201530">
                <a:tc>
                  <a:txBody>
                    <a:bodyPr/>
                    <a:lstStyle/>
                    <a:p>
                      <a:pPr algn="l" fontAlgn="ctr">
                        <a:buNone/>
                      </a:pPr>
                      <a:r>
                        <a:rPr lang="en-US" sz="1100" b="0" i="0" u="none" strike="noStrike">
                          <a:solidFill>
                            <a:srgbClr val="333333"/>
                          </a:solidFill>
                          <a:effectLst/>
                          <a:latin typeface="Calibri" panose="020F0502020204030204" pitchFamily="34" charset="0"/>
                        </a:rPr>
                        <a:t>Program Planning and Implementation</a:t>
                      </a: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Soon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625202093"/>
                  </a:ext>
                </a:extLst>
              </a:tr>
              <a:tr h="225041">
                <a:tc>
                  <a:txBody>
                    <a:bodyPr/>
                    <a:lstStyle/>
                    <a:p>
                      <a:pPr algn="l" fontAlgn="ctr">
                        <a:buNone/>
                      </a:pPr>
                      <a:r>
                        <a:rPr lang="en-US" sz="1100" b="0" i="0" u="none" strike="noStrike">
                          <a:solidFill>
                            <a:srgbClr val="333333"/>
                          </a:solidFill>
                          <a:effectLst/>
                          <a:latin typeface="Calibri" panose="020F0502020204030204" pitchFamily="34" charset="0"/>
                        </a:rPr>
                        <a:t>Programming Suggestions for Small and Remote Councils</a:t>
                      </a: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a:solidFill>
                            <a:srgbClr val="333333"/>
                          </a:solidFill>
                          <a:effectLst/>
                          <a:latin typeface="Calibri" panose="020F0502020204030204" pitchFamily="34" charset="0"/>
                        </a:rPr>
                        <a:t>Soon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465228100"/>
                  </a:ext>
                </a:extLst>
              </a:tr>
              <a:tr h="201530">
                <a:tc>
                  <a:txBody>
                    <a:bodyPr/>
                    <a:lstStyle/>
                    <a:p>
                      <a:pPr algn="l" fontAlgn="ctr">
                        <a:buNone/>
                      </a:pPr>
                      <a:r>
                        <a:rPr lang="en-US" sz="1100" b="0" i="0" u="none" strike="noStrike" dirty="0">
                          <a:solidFill>
                            <a:srgbClr val="333333"/>
                          </a:solidFill>
                          <a:effectLst/>
                          <a:latin typeface="Calibri" panose="020F0502020204030204" pitchFamily="34" charset="0"/>
                        </a:rPr>
                        <a:t>You Are Your Programs</a:t>
                      </a:r>
                    </a:p>
                  </a:txBody>
                  <a:tcPr marL="7209" marR="7209" marT="7209" marB="0" anchor="ctr">
                    <a:lnL w="6350" cap="flat" cmpd="sng" algn="ctr">
                      <a:solidFill>
                        <a:srgbClr val="40404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404040"/>
                      </a:solidFill>
                      <a:prstDash val="solid"/>
                      <a:round/>
                      <a:headEnd type="none" w="med" len="med"/>
                      <a:tailEnd type="none" w="med" len="med"/>
                    </a:lnT>
                    <a:lnB w="12700" cap="flat" cmpd="sng" algn="ctr">
                      <a:solidFill>
                        <a:srgbClr val="404040"/>
                      </a:solidFill>
                      <a:prstDash val="solid"/>
                      <a:round/>
                      <a:headEnd type="none" w="med" len="med"/>
                      <a:tailEnd type="none" w="med" len="med"/>
                    </a:lnB>
                    <a:solidFill>
                      <a:srgbClr val="EDEDED"/>
                    </a:solidFill>
                  </a:tcPr>
                </a:tc>
                <a:tc>
                  <a:txBody>
                    <a:bodyPr/>
                    <a:lstStyle/>
                    <a:p>
                      <a:pPr algn="l" fontAlgn="ctr">
                        <a:buNone/>
                      </a:pPr>
                      <a:r>
                        <a:rPr lang="en-US" sz="1100" b="0" i="0" u="none" strike="noStrike" dirty="0">
                          <a:solidFill>
                            <a:srgbClr val="333333"/>
                          </a:solidFill>
                          <a:effectLst/>
                          <a:latin typeface="Calibri" panose="020F0502020204030204" pitchFamily="34" charset="0"/>
                        </a:rPr>
                        <a:t>Soon </a:t>
                      </a:r>
                    </a:p>
                  </a:txBody>
                  <a:tcPr marL="7209" marR="7209" marT="7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523902565"/>
                  </a:ext>
                </a:extLst>
              </a:tr>
            </a:tbl>
          </a:graphicData>
        </a:graphic>
      </p:graphicFrame>
      <p:pic>
        <p:nvPicPr>
          <p:cNvPr id="4" name="Picture 3">
            <a:extLst>
              <a:ext uri="{FF2B5EF4-FFF2-40B4-BE49-F238E27FC236}">
                <a16:creationId xmlns:a16="http://schemas.microsoft.com/office/drawing/2014/main" id="{FA80D2B5-4F19-810B-70E4-11E0D2F53220}"/>
              </a:ext>
            </a:extLst>
          </p:cNvPr>
          <p:cNvPicPr>
            <a:picLocks noChangeAspect="1"/>
          </p:cNvPicPr>
          <p:nvPr/>
        </p:nvPicPr>
        <p:blipFill>
          <a:blip r:embed="rId16"/>
          <a:stretch>
            <a:fillRect/>
          </a:stretch>
        </p:blipFill>
        <p:spPr>
          <a:xfrm>
            <a:off x="4514174" y="76200"/>
            <a:ext cx="7538231" cy="6422604"/>
          </a:xfrm>
          <a:prstGeom prst="rect">
            <a:avLst/>
          </a:prstGeom>
        </p:spPr>
      </p:pic>
      <p:sp>
        <p:nvSpPr>
          <p:cNvPr id="2" name="Title 1">
            <a:extLst>
              <a:ext uri="{FF2B5EF4-FFF2-40B4-BE49-F238E27FC236}">
                <a16:creationId xmlns:a16="http://schemas.microsoft.com/office/drawing/2014/main" id="{78EA9F7F-6AE8-8FB0-5C23-90A149E3AE0E}"/>
              </a:ext>
            </a:extLst>
          </p:cNvPr>
          <p:cNvSpPr>
            <a:spLocks noGrp="1"/>
          </p:cNvSpPr>
          <p:nvPr>
            <p:ph type="title"/>
          </p:nvPr>
        </p:nvSpPr>
        <p:spPr>
          <a:xfrm>
            <a:off x="11477" y="76200"/>
            <a:ext cx="4547414" cy="628650"/>
          </a:xfrm>
        </p:spPr>
        <p:txBody>
          <a:bodyPr/>
          <a:lstStyle/>
          <a:p>
            <a:r>
              <a:rPr lang="en-US" sz="2800" dirty="0">
                <a:latin typeface="Calibri" panose="020F0502020204030204" pitchFamily="34" charset="0"/>
                <a:ea typeface="Calibri" panose="020F0502020204030204" pitchFamily="34" charset="0"/>
                <a:cs typeface="Calibri" panose="020F0502020204030204" pitchFamily="34" charset="0"/>
              </a:rPr>
              <a:t>Links to Supreme Training</a:t>
            </a:r>
          </a:p>
        </p:txBody>
      </p:sp>
      <p:sp>
        <p:nvSpPr>
          <p:cNvPr id="10" name="TextBox 9">
            <a:extLst>
              <a:ext uri="{FF2B5EF4-FFF2-40B4-BE49-F238E27FC236}">
                <a16:creationId xmlns:a16="http://schemas.microsoft.com/office/drawing/2014/main" id="{70C6FC02-3C5A-E690-540D-59A23F7F39EE}"/>
              </a:ext>
            </a:extLst>
          </p:cNvPr>
          <p:cNvSpPr txBox="1"/>
          <p:nvPr/>
        </p:nvSpPr>
        <p:spPr>
          <a:xfrm>
            <a:off x="666750" y="6488668"/>
            <a:ext cx="3481915" cy="369332"/>
          </a:xfrm>
          <a:prstGeom prst="rect">
            <a:avLst/>
          </a:prstGeom>
          <a:noFill/>
        </p:spPr>
        <p:txBody>
          <a:bodyPr wrap="none" rtlCol="0">
            <a:spAutoFit/>
          </a:bodyPr>
          <a:lstStyle/>
          <a:p>
            <a:r>
              <a:rPr lang="en-US" dirty="0">
                <a:solidFill>
                  <a:srgbClr val="FF0000"/>
                </a:solidFill>
                <a:latin typeface="Calibri" panose="020F0502020204030204" pitchFamily="34" charset="0"/>
                <a:ea typeface="Calibri" panose="020F0502020204030204" pitchFamily="34" charset="0"/>
                <a:cs typeface="Calibri" panose="020F0502020204030204" pitchFamily="34" charset="0"/>
                <a:hlinkClick r:id="rId17" action="ppaction://hlinkfile">
                  <a:extLst>
                    <a:ext uri="{A12FA001-AC4F-418D-AE19-62706E023703}">
                      <ahyp:hlinkClr xmlns:ahyp="http://schemas.microsoft.com/office/drawing/2018/hyperlinkcolor" val="tx"/>
                    </a:ext>
                  </a:extLst>
                </a:hlinkClick>
              </a:rPr>
              <a:t>Link to – Resources for All Councils </a:t>
            </a:r>
            <a:endParaRPr lang="en-US"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F04F5B55-1AE1-D12E-B5B8-9F148948C9D4}"/>
              </a:ext>
            </a:extLst>
          </p:cNvPr>
          <p:cNvSpPr/>
          <p:nvPr/>
        </p:nvSpPr>
        <p:spPr bwMode="auto">
          <a:xfrm>
            <a:off x="11548877" y="762000"/>
            <a:ext cx="280616" cy="5736804"/>
          </a:xfrm>
          <a:prstGeom prst="rect">
            <a:avLst/>
          </a:prstGeom>
          <a:solidFill>
            <a:srgbClr val="BBE0E3">
              <a:alpha val="30196"/>
            </a:srgb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4" name="Rectangle 43">
            <a:extLst>
              <a:ext uri="{FF2B5EF4-FFF2-40B4-BE49-F238E27FC236}">
                <a16:creationId xmlns:a16="http://schemas.microsoft.com/office/drawing/2014/main" id="{08727157-AC0F-DECD-01C2-9A9133D386AC}"/>
              </a:ext>
            </a:extLst>
          </p:cNvPr>
          <p:cNvSpPr/>
          <p:nvPr/>
        </p:nvSpPr>
        <p:spPr bwMode="auto">
          <a:xfrm>
            <a:off x="85725" y="636135"/>
            <a:ext cx="4365703" cy="4810633"/>
          </a:xfrm>
          <a:prstGeom prst="rect">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noFill/>
              <a:effectLst/>
              <a:latin typeface="Times" pitchFamily="18" charset="0"/>
            </a:endParaRPr>
          </a:p>
        </p:txBody>
      </p:sp>
      <p:graphicFrame>
        <p:nvGraphicFramePr>
          <p:cNvPr id="46" name="Object 45">
            <a:extLst>
              <a:ext uri="{FF2B5EF4-FFF2-40B4-BE49-F238E27FC236}">
                <a16:creationId xmlns:a16="http://schemas.microsoft.com/office/drawing/2014/main" id="{EF0E5FEA-A1C8-5C2B-E96B-431243D97939}"/>
              </a:ext>
            </a:extLst>
          </p:cNvPr>
          <p:cNvGraphicFramePr>
            <a:graphicFrameLocks noChangeAspect="1"/>
          </p:cNvGraphicFramePr>
          <p:nvPr/>
        </p:nvGraphicFramePr>
        <p:xfrm>
          <a:off x="3594275" y="5542867"/>
          <a:ext cx="914400" cy="771525"/>
        </p:xfrm>
        <a:graphic>
          <a:graphicData uri="http://schemas.openxmlformats.org/presentationml/2006/ole">
            <mc:AlternateContent xmlns:mc="http://schemas.openxmlformats.org/markup-compatibility/2006">
              <mc:Choice xmlns:v="urn:schemas-microsoft-com:vml" Requires="v">
                <p:oleObj name="Worksheet" showAsIcon="1" r:id="rId18" imgW="914251" imgH="771426" progId="Excel.Sheet.12">
                  <p:embed/>
                </p:oleObj>
              </mc:Choice>
              <mc:Fallback>
                <p:oleObj name="Worksheet" showAsIcon="1" r:id="rId18" imgW="914251" imgH="771426" progId="Excel.Sheet.12">
                  <p:embed/>
                  <p:pic>
                    <p:nvPicPr>
                      <p:cNvPr id="46" name="Object 45">
                        <a:extLst>
                          <a:ext uri="{FF2B5EF4-FFF2-40B4-BE49-F238E27FC236}">
                            <a16:creationId xmlns:a16="http://schemas.microsoft.com/office/drawing/2014/main" id="{EF0E5FEA-A1C8-5C2B-E96B-431243D97939}"/>
                          </a:ext>
                        </a:extLst>
                      </p:cNvPr>
                      <p:cNvPicPr/>
                      <p:nvPr/>
                    </p:nvPicPr>
                    <p:blipFill>
                      <a:blip r:embed="rId19"/>
                      <a:stretch>
                        <a:fillRect/>
                      </a:stretch>
                    </p:blipFill>
                    <p:spPr>
                      <a:xfrm>
                        <a:off x="3594275" y="5542867"/>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622153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AEF02-0BCF-27C4-CF90-2567C1277EF1}"/>
              </a:ext>
            </a:extLst>
          </p:cNvPr>
          <p:cNvSpPr>
            <a:spLocks noGrp="1"/>
          </p:cNvSpPr>
          <p:nvPr>
            <p:ph type="title"/>
          </p:nvPr>
        </p:nvSpPr>
        <p:spPr>
          <a:xfrm>
            <a:off x="0" y="128954"/>
            <a:ext cx="5237640" cy="1143000"/>
          </a:xfrm>
        </p:spPr>
        <p:txBody>
          <a:bodyPr/>
          <a:lstStyle/>
          <a:p>
            <a:r>
              <a:rPr lang="en-US" dirty="0"/>
              <a:t>Form Filling Training</a:t>
            </a:r>
            <a:br>
              <a:rPr lang="en-US" dirty="0"/>
            </a:br>
            <a:r>
              <a:rPr lang="en-US" dirty="0"/>
              <a:t>Learn by Watching</a:t>
            </a:r>
          </a:p>
        </p:txBody>
      </p:sp>
      <p:pic>
        <p:nvPicPr>
          <p:cNvPr id="4" name="Picture 3">
            <a:hlinkClick r:id="rId3"/>
            <a:extLst>
              <a:ext uri="{FF2B5EF4-FFF2-40B4-BE49-F238E27FC236}">
                <a16:creationId xmlns:a16="http://schemas.microsoft.com/office/drawing/2014/main" id="{64B4E55C-6901-52DF-A418-64A2311FBBD8}"/>
              </a:ext>
            </a:extLst>
          </p:cNvPr>
          <p:cNvPicPr>
            <a:picLocks noChangeAspect="1"/>
          </p:cNvPicPr>
          <p:nvPr/>
        </p:nvPicPr>
        <p:blipFill>
          <a:blip r:embed="rId4"/>
          <a:stretch>
            <a:fillRect/>
          </a:stretch>
        </p:blipFill>
        <p:spPr>
          <a:xfrm>
            <a:off x="5181723" y="128954"/>
            <a:ext cx="7010277" cy="6142893"/>
          </a:xfrm>
          <a:prstGeom prst="rect">
            <a:avLst/>
          </a:prstGeom>
        </p:spPr>
      </p:pic>
      <p:sp>
        <p:nvSpPr>
          <p:cNvPr id="6" name="TextBox 5">
            <a:extLst>
              <a:ext uri="{FF2B5EF4-FFF2-40B4-BE49-F238E27FC236}">
                <a16:creationId xmlns:a16="http://schemas.microsoft.com/office/drawing/2014/main" id="{007EB824-26DE-A2D0-D914-FF52D935B6FB}"/>
              </a:ext>
            </a:extLst>
          </p:cNvPr>
          <p:cNvSpPr txBox="1"/>
          <p:nvPr/>
        </p:nvSpPr>
        <p:spPr>
          <a:xfrm>
            <a:off x="412883" y="1524000"/>
            <a:ext cx="4979732" cy="3046988"/>
          </a:xfrm>
          <a:prstGeom prst="rect">
            <a:avLst/>
          </a:prstGeom>
          <a:noFill/>
        </p:spPr>
        <p:txBody>
          <a:bodyPr wrap="squar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Short </a:t>
            </a:r>
            <a:r>
              <a:rPr lang="en-US" sz="2400" b="1" dirty="0">
                <a:latin typeface="Calibri" panose="020F0502020204030204" pitchFamily="34" charset="0"/>
                <a:ea typeface="Calibri" panose="020F0502020204030204" pitchFamily="34" charset="0"/>
                <a:cs typeface="Calibri" panose="020F0502020204030204" pitchFamily="34" charset="0"/>
              </a:rPr>
              <a:t>“How-To” videos</a:t>
            </a:r>
            <a:r>
              <a:rPr lang="en-US" sz="2400" dirty="0">
                <a:latin typeface="Calibri" panose="020F0502020204030204" pitchFamily="34" charset="0"/>
                <a:ea typeface="Calibri" panose="020F0502020204030204" pitchFamily="34" charset="0"/>
                <a:cs typeface="Calibri" panose="020F0502020204030204" pitchFamily="34" charset="0"/>
              </a:rPr>
              <a:t> from Supreme </a:t>
            </a:r>
          </a:p>
          <a:p>
            <a:pPr marL="234950" indent="-2349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Step-by-step guidance for key forms </a:t>
            </a:r>
          </a:p>
          <a:p>
            <a:pPr marL="234950" indent="-2349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Covers: </a:t>
            </a:r>
          </a:p>
          <a:p>
            <a:pPr marL="234950" lvl="1" indent="-2349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Form </a:t>
            </a:r>
            <a:r>
              <a:rPr lang="en-US" sz="2400" b="1" dirty="0">
                <a:latin typeface="Calibri" panose="020F0502020204030204" pitchFamily="34" charset="0"/>
                <a:ea typeface="Calibri" panose="020F0502020204030204" pitchFamily="34" charset="0"/>
                <a:cs typeface="Calibri" panose="020F0502020204030204" pitchFamily="34" charset="0"/>
              </a:rPr>
              <a:t>185, 365, 1728, 1295, 944</a:t>
            </a:r>
            <a:r>
              <a:rPr lang="en-US" sz="2400" dirty="0">
                <a:latin typeface="Calibri" panose="020F0502020204030204" pitchFamily="34" charset="0"/>
                <a:ea typeface="Calibri" panose="020F0502020204030204" pitchFamily="34" charset="0"/>
                <a:cs typeface="Calibri" panose="020F0502020204030204" pitchFamily="34" charset="0"/>
              </a:rPr>
              <a:t> </a:t>
            </a:r>
          </a:p>
          <a:p>
            <a:r>
              <a:rPr lang="en-US" sz="2400" dirty="0">
                <a:latin typeface="Calibri" panose="020F0502020204030204" pitchFamily="34" charset="0"/>
                <a:ea typeface="Calibri" panose="020F0502020204030204" pitchFamily="34" charset="0"/>
                <a:cs typeface="Calibri" panose="020F0502020204030204" pitchFamily="34" charset="0"/>
              </a:rPr>
              <a:t>Ideal for: </a:t>
            </a:r>
          </a:p>
          <a:p>
            <a:pPr marL="234950" lvl="1" indent="-2349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New officers </a:t>
            </a:r>
          </a:p>
          <a:p>
            <a:pPr marL="234950" lvl="1" indent="-2349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Refreshers for experienced leaders </a:t>
            </a:r>
          </a:p>
          <a:p>
            <a:pPr marL="234950" indent="-23495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Pause, replay, and follow along</a:t>
            </a:r>
            <a:r>
              <a:rPr lang="en-US" sz="24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4482413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14.6"/>
</p:tagLst>
</file>

<file path=ppt/tags/tag2.xml><?xml version="1.0" encoding="utf-8"?>
<p:tagLst xmlns:a="http://schemas.openxmlformats.org/drawingml/2006/main" xmlns:r="http://schemas.openxmlformats.org/officeDocument/2006/relationships" xmlns:p="http://schemas.openxmlformats.org/presentationml/2006/main">
  <p:tag name="TIMING" val="|114.6"/>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rump Mediaeval"/>
        <a:ea typeface=""/>
        <a:cs typeface=""/>
      </a:majorFont>
      <a:minorFont>
        <a:latin typeface="Trump Mediaev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ofC Blank.pptx" id="{448A4003-2DB4-433B-AF9C-F754CB74CF43}" vid="{41EBF02C-D5F3-461B-8169-CD90AA4AA3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7019</TotalTime>
  <Words>7849</Words>
  <Application>Microsoft Macintosh PowerPoint</Application>
  <PresentationFormat>Widescreen</PresentationFormat>
  <Paragraphs>692</Paragraphs>
  <Slides>68</Slides>
  <Notes>23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68</vt:i4>
      </vt:variant>
    </vt:vector>
  </HeadingPairs>
  <TitlesOfParts>
    <vt:vector size="80" baseType="lpstr">
      <vt:lpstr>Aptos</vt:lpstr>
      <vt:lpstr>Arial</vt:lpstr>
      <vt:lpstr>Bookman Old Style</vt:lpstr>
      <vt:lpstr>Calibri</vt:lpstr>
      <vt:lpstr>Roboto-Regular</vt:lpstr>
      <vt:lpstr>Times</vt:lpstr>
      <vt:lpstr>Times New Roman</vt:lpstr>
      <vt:lpstr>Trump Mediaeval</vt:lpstr>
      <vt:lpstr>Wingdings</vt:lpstr>
      <vt:lpstr>Blank Presentation</vt:lpstr>
      <vt:lpstr>Worksheet</vt:lpstr>
      <vt:lpstr>Packager Shell Object</vt:lpstr>
      <vt:lpstr>Evangelization and Faith Formation</vt:lpstr>
      <vt:lpstr>Please Pull Out Your Cell Phone!  </vt:lpstr>
      <vt:lpstr>PowerPoint Presentation</vt:lpstr>
      <vt:lpstr>Pledge of Allegiance </vt:lpstr>
      <vt:lpstr>Presenters</vt:lpstr>
      <vt:lpstr>Thank You, EFF Directors &amp; Coordinators  On behalf of the Michigan State Council, I extend my sincere gratitude to each of you for accepting the call to serve as a EFF Director for your council. Your leadership, dedication, and commitment to supporting your councils will help strengthen the mission of the Knights of Columbus across Michigan. Together, we build faith, family, and fraternity.  — Charlie McCuen State Deputy </vt:lpstr>
      <vt:lpstr>PowerPoint Presentation</vt:lpstr>
      <vt:lpstr>Links to Supreme Training</vt:lpstr>
      <vt:lpstr>Form Filling Training Learn by Watching</vt:lpstr>
      <vt:lpstr>Link to Supreme Forms</vt:lpstr>
      <vt:lpstr>Let's Talk Programs</vt:lpstr>
      <vt:lpstr>Please Consider Helping Fund State Leadership Installation Via an Add Book Donation</vt:lpstr>
      <vt:lpstr>Installation Add Book Team</vt:lpstr>
      <vt:lpstr>We need after action reports!</vt:lpstr>
      <vt:lpstr>PowerPoint Presentation</vt:lpstr>
      <vt:lpstr>What is COR? COR is Catholic Way of Life </vt:lpstr>
      <vt:lpstr>Key Elements of COR </vt:lpstr>
      <vt:lpstr> </vt:lpstr>
      <vt:lpstr> </vt:lpstr>
      <vt:lpstr>Christ-Centered Brotherhood</vt:lpstr>
      <vt:lpstr>Christ-Centered Brotherhood</vt:lpstr>
      <vt:lpstr>2026-27 Goals</vt:lpstr>
      <vt:lpstr>Diocesan EFF Coordinator</vt:lpstr>
      <vt:lpstr>Diocesan EFF Coordinator</vt:lpstr>
      <vt:lpstr>Finding your Council EFF Director</vt:lpstr>
      <vt:lpstr>Finding your Council EFF Director</vt:lpstr>
      <vt:lpstr>Starting Cor at your Parish</vt:lpstr>
      <vt:lpstr>Starting Cor at your Parish</vt:lpstr>
      <vt:lpstr>Starting Cor at your Parish</vt:lpstr>
      <vt:lpstr>Starting Cor at your Parish</vt:lpstr>
      <vt:lpstr>Starting Cor at your Parish</vt:lpstr>
      <vt:lpstr>Starting Cor at your Parish</vt:lpstr>
      <vt:lpstr>Running Cor</vt:lpstr>
      <vt:lpstr>Running Cor</vt:lpstr>
      <vt:lpstr>Running Cor</vt:lpstr>
      <vt:lpstr>Running Cor</vt:lpstr>
      <vt:lpstr>Running Cor</vt:lpstr>
      <vt:lpstr>Running Cor</vt:lpstr>
      <vt:lpstr>Reporting</vt:lpstr>
      <vt:lpstr>Cor Content</vt:lpstr>
      <vt:lpstr>Videos</vt:lpstr>
      <vt:lpstr>Videos</vt:lpstr>
      <vt:lpstr>Videos</vt:lpstr>
      <vt:lpstr>Bible Study </vt:lpstr>
      <vt:lpstr>Cor Formation Guides</vt:lpstr>
      <vt:lpstr>Faith in Action Programs</vt:lpstr>
      <vt:lpstr>Faith in Action Programs</vt:lpstr>
      <vt:lpstr>Other common content</vt:lpstr>
      <vt:lpstr>Heart of the Gospel Retreat</vt:lpstr>
      <vt:lpstr>Heart of the Gospel Retreat</vt:lpstr>
      <vt:lpstr>Retreat Planning</vt:lpstr>
      <vt:lpstr>Retreat Planning</vt:lpstr>
      <vt:lpstr>Retreat Planning</vt:lpstr>
      <vt:lpstr>Retreat Planning</vt:lpstr>
      <vt:lpstr>Retreat Planning</vt:lpstr>
      <vt:lpstr>Retreat Planning</vt:lpstr>
      <vt:lpstr>Retreat Planning</vt:lpstr>
      <vt:lpstr>Retreat Planning</vt:lpstr>
      <vt:lpstr>Heart of the Gospel Retreat</vt:lpstr>
      <vt:lpstr>Heart of the Gospel Retreat</vt:lpstr>
      <vt:lpstr>Retreat Follow up</vt:lpstr>
      <vt:lpstr>Questions?</vt:lpstr>
      <vt:lpstr>PowerPoint Presentation</vt:lpstr>
      <vt:lpstr>PowerPoint Presentation</vt:lpstr>
      <vt:lpstr>Supreme Provides Additional Training</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William LeVeque</dc:creator>
  <cp:lastModifiedBy>Matthew Handley</cp:lastModifiedBy>
  <cp:revision>148</cp:revision>
  <cp:lastPrinted>2020-05-16T12:38:24Z</cp:lastPrinted>
  <dcterms:created xsi:type="dcterms:W3CDTF">2019-05-18T20:27:30Z</dcterms:created>
  <dcterms:modified xsi:type="dcterms:W3CDTF">2026-07-31T20:58:14Z</dcterms:modified>
</cp:coreProperties>
</file>